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304" r:id="rId6"/>
    <p:sldId id="285" r:id="rId7"/>
    <p:sldId id="281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282" r:id="rId31"/>
  </p:sldIdLst>
  <p:sldSz cx="7559675" cy="10691813"/>
  <p:notesSz cx="7099300" cy="10234613"/>
  <p:defaultTextStyle>
    <a:defPPr rtl="0">
      <a:defRPr lang="ru-ru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00CF1A4-F29A-404C-A684-FAA2E708CC83}">
          <p14:sldIdLst>
            <p14:sldId id="256"/>
            <p14:sldId id="304"/>
            <p14:sldId id="285"/>
            <p14:sldId id="281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5"/>
            <p14:sldId id="326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3" pos="531" userDrawn="1">
          <p15:clr>
            <a:srgbClr val="A4A3A4"/>
          </p15:clr>
        </p15:guide>
        <p15:guide id="4" orient="horz" pos="1410" userDrawn="1">
          <p15:clr>
            <a:srgbClr val="A4A3A4"/>
          </p15:clr>
        </p15:guide>
        <p15:guide id="5" orient="horz" pos="62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3F"/>
    <a:srgbClr val="E7E7E9"/>
    <a:srgbClr val="CBCCD0"/>
    <a:srgbClr val="954F72"/>
    <a:srgbClr val="F2F2F2"/>
    <a:srgbClr val="EAB200"/>
    <a:srgbClr val="00194C"/>
    <a:srgbClr val="2D6181"/>
    <a:srgbClr val="01456F"/>
    <a:srgbClr val="0140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21" autoAdjust="0"/>
    <p:restoredTop sz="96374" autoAdjust="0"/>
  </p:normalViewPr>
  <p:slideViewPr>
    <p:cSldViewPr showGuides="1">
      <p:cViewPr varScale="1">
        <p:scale>
          <a:sx n="72" d="100"/>
          <a:sy n="72" d="100"/>
        </p:scale>
        <p:origin x="2874" y="66"/>
      </p:cViewPr>
      <p:guideLst>
        <p:guide pos="531"/>
        <p:guide orient="horz" pos="1410"/>
        <p:guide orient="horz" pos="6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E8BEDA40-91A9-49DC-B402-0EBE674AAE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8CBB508-5589-42E7-A433-D119AC0FFB7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pPr rtl="0"/>
            <a:fld id="{B99FCB9F-9216-417F-9BD4-A342FB3AE3FA}" type="datetime1">
              <a:rPr lang="ru-RU" smtClean="0"/>
              <a:t>07.02.2021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9232ABA-B33A-4B3B-8412-C1773FBF3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721108"/>
            <a:ext cx="3076363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BAB1832E-3B48-42CB-80A7-CD8E48D52D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pPr rtl="0"/>
            <a:fld id="{9F1072A3-100F-40A9-915F-8D2D9E6962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537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CF1006FF-93FE-4EE6-BEDD-84A3AA0BC492}" type="datetime1">
              <a:rPr lang="ru-RU" smtClean="0"/>
              <a:pPr/>
              <a:t>07.02.2021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28863" y="1279525"/>
            <a:ext cx="244157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6363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pPr rtl="0"/>
            <a:fld id="{79230CFA-805A-4FD3-B3A0-DAAA5993DA17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798927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28863" y="1279525"/>
            <a:ext cx="2441575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458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28863" y="1279525"/>
            <a:ext cx="2441575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825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28863" y="1279525"/>
            <a:ext cx="2441575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885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28863" y="1279525"/>
            <a:ext cx="2441575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3168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28863" y="1279525"/>
            <a:ext cx="2441575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1117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28863" y="1279525"/>
            <a:ext cx="2441575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80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28863" y="1279525"/>
            <a:ext cx="2441575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8628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28863" y="1279525"/>
            <a:ext cx="2441575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9328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28863" y="1279525"/>
            <a:ext cx="2441575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9471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28863" y="1279525"/>
            <a:ext cx="2441575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706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28863" y="1279525"/>
            <a:ext cx="2441575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871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28863" y="1279525"/>
            <a:ext cx="2441575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7053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28863" y="1279525"/>
            <a:ext cx="2441575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4546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28863" y="1279525"/>
            <a:ext cx="2441575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1983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28863" y="1279525"/>
            <a:ext cx="2441575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64845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28863" y="1279525"/>
            <a:ext cx="2441575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891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28863" y="1279525"/>
            <a:ext cx="2441575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0159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28863" y="1279525"/>
            <a:ext cx="2441575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1273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28863" y="1279525"/>
            <a:ext cx="2441575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0413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28863" y="1279525"/>
            <a:ext cx="2441575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553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28863" y="1279525"/>
            <a:ext cx="2441575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40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28863" y="1279525"/>
            <a:ext cx="2441575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819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28863" y="1279525"/>
            <a:ext cx="2441575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483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28863" y="1279525"/>
            <a:ext cx="2441575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936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28863" y="1279525"/>
            <a:ext cx="2441575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176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28863" y="1279525"/>
            <a:ext cx="2441575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024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28863" y="1279525"/>
            <a:ext cx="2441575" cy="3454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79230CFA-805A-4FD3-B3A0-DAAA5993DA1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409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9"/>
            <a:ext cx="6588257" cy="842515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013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3739340" cy="46840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73B47EE6-EDE6-4881-B456-B37D9C1ADE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3795" y="1342236"/>
            <a:ext cx="2745915" cy="8008865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Вставка рисунка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5583136" y="6118092"/>
            <a:ext cx="1976540" cy="26333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53280" y="3127541"/>
            <a:ext cx="3009468" cy="251978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2419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52965" y="5676417"/>
            <a:ext cx="3009943" cy="1960593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1350" b="0" i="0" spc="169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rtl="0"/>
            <a:r>
              <a:rPr lang="ru-RU" noProof="0"/>
              <a:t>ЩЕЛКНИТЕ, ЧТОБЫ ИЗМЕНИТЬ ПОДЗАГОЛОВОК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1059" y="7327456"/>
            <a:ext cx="1190369" cy="156067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4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4674" userDrawn="1">
          <p15:clr>
            <a:srgbClr val="FBAE40"/>
          </p15:clr>
        </p15:guide>
        <p15:guide id="3" pos="86" userDrawn="1">
          <p15:clr>
            <a:srgbClr val="FBAE40"/>
          </p15:clr>
        </p15:guide>
        <p15:guide id="4" orient="horz" pos="6514" userDrawn="1">
          <p15:clr>
            <a:srgbClr val="FBAE40"/>
          </p15:clr>
        </p15:guide>
        <p15:guide id="5" orient="horz" pos="221" userDrawn="1">
          <p15:clr>
            <a:srgbClr val="FBAE40"/>
          </p15:clr>
        </p15:guide>
        <p15:guide id="6" pos="1523" userDrawn="1">
          <p15:clr>
            <a:srgbClr val="FBAE40"/>
          </p15:clr>
        </p15:guide>
        <p15:guide id="7" pos="27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9"/>
            <a:ext cx="6588257" cy="842515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013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3739340" cy="46840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5583136" y="6118092"/>
            <a:ext cx="1976540" cy="26333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53280" y="3127541"/>
            <a:ext cx="3009468" cy="251978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2419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3" name="Подзаголовок 2" title="Подзаголовок">
            <a:extLst>
              <a:ext uri="{FF2B5EF4-FFF2-40B4-BE49-F238E27FC236}">
                <a16:creationId xmlns:a16="http://schemas.microsoft.com/office/drawing/2014/main" id="{06317687-D49E-41F7-A330-C78C728F0D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52965" y="5676417"/>
            <a:ext cx="3009943" cy="1960593"/>
          </a:xfrm>
          <a:prstGeom prst="rect">
            <a:avLst/>
          </a:prstGeom>
        </p:spPr>
        <p:txBody>
          <a:bodyPr rtlCol="0"/>
          <a:lstStyle>
            <a:lvl1pPr marL="0" indent="0" algn="l">
              <a:buNone/>
              <a:defRPr sz="1350" b="0" i="0" spc="169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pPr rtl="0"/>
            <a:r>
              <a:rPr lang="ru-RU" noProof="0"/>
              <a:t>ЩЕЛКНИТЕ, ЧТОБЫ ИЗМЕНИТЬ СТИЛЬ ОБРАЗЦА ПОДЗАГОЛОВКА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1059" y="7327456"/>
            <a:ext cx="1190369" cy="156067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5617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4674" userDrawn="1">
          <p15:clr>
            <a:srgbClr val="FBAE40"/>
          </p15:clr>
        </p15:guide>
        <p15:guide id="3" pos="86" userDrawn="1">
          <p15:clr>
            <a:srgbClr val="FBAE40"/>
          </p15:clr>
        </p15:guide>
        <p15:guide id="4" orient="horz" pos="6514" userDrawn="1">
          <p15:clr>
            <a:srgbClr val="FBAE40"/>
          </p15:clr>
        </p15:guide>
        <p15:guide id="5" orient="horz" pos="221" userDrawn="1">
          <p15:clr>
            <a:srgbClr val="FBAE40"/>
          </p15:clr>
        </p15:guide>
        <p15:guide id="6" pos="1523" userDrawn="1">
          <p15:clr>
            <a:srgbClr val="FBAE40"/>
          </p15:clr>
        </p15:guide>
        <p15:guide id="7" pos="27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9"/>
            <a:ext cx="6588257" cy="842515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013" noProof="0"/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395174" y="5594067"/>
            <a:ext cx="2393501" cy="2723547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013" noProof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1574759"/>
            <a:ext cx="1106952" cy="141482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6309" y="3098444"/>
            <a:ext cx="3045469" cy="2790434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225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96309" y="5911906"/>
            <a:ext cx="3045469" cy="14196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125" b="0" i="0" spc="169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5583136" y="6118092"/>
            <a:ext cx="1976540" cy="26333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4807954" y="1"/>
            <a:ext cx="1400430" cy="1158076"/>
          </a:xfrm>
          <a:prstGeom prst="parallelogram">
            <a:avLst>
              <a:gd name="adj" fmla="val 1958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sz="1013" noProof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36960"/>
            <a:ext cx="4089462" cy="530560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1059" y="8211313"/>
            <a:ext cx="1190369" cy="156067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86208" y="5311678"/>
            <a:ext cx="891882" cy="368835"/>
          </a:xfrm>
          <a:prstGeom prst="parallelogram">
            <a:avLst>
              <a:gd name="adj" fmla="val 532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013" noProof="0"/>
          </a:p>
        </p:txBody>
      </p:sp>
    </p:spTree>
    <p:extLst>
      <p:ext uri="{BB962C8B-B14F-4D97-AF65-F5344CB8AC3E}">
        <p14:creationId xmlns:p14="http://schemas.microsoft.com/office/powerpoint/2010/main" val="1007865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3" userDrawn="1">
          <p15:clr>
            <a:srgbClr val="FBAE40"/>
          </p15:clr>
        </p15:guide>
        <p15:guide id="2" pos="2381" userDrawn="1">
          <p15:clr>
            <a:srgbClr val="FBAE40"/>
          </p15:clr>
        </p15:guide>
        <p15:guide id="3" pos="88" userDrawn="1">
          <p15:clr>
            <a:srgbClr val="FBAE40"/>
          </p15:clr>
        </p15:guide>
        <p15:guide id="4" orient="horz" pos="6501" userDrawn="1">
          <p15:clr>
            <a:srgbClr val="FBAE40"/>
          </p15:clr>
        </p15:guide>
        <p15:guide id="5" pos="4674" userDrawn="1">
          <p15:clr>
            <a:srgbClr val="FBAE40"/>
          </p15:clr>
        </p15:guide>
        <p15:guide id="6" orient="horz" pos="221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5733" y="5665457"/>
            <a:ext cx="1185923" cy="245233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4688417" y="1"/>
            <a:ext cx="2995992" cy="5520529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013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013" noProof="0"/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6865452" y="367514"/>
            <a:ext cx="579005" cy="386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US" sz="1913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ND</a:t>
            </a:r>
            <a:endParaRPr lang="ru-RU" sz="1913" b="1" noProof="0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4141891" y="2"/>
            <a:ext cx="897712" cy="99631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sz="1013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609" y="325882"/>
            <a:ext cx="5167031" cy="1789715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2475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9" name="Объект 2">
            <a:extLst>
              <a:ext uri="{FF2B5EF4-FFF2-40B4-BE49-F238E27FC236}">
                <a16:creationId xmlns:a16="http://schemas.microsoft.com/office/drawing/2014/main" id="{1FAE0C34-9220-45F0-9FC2-9FE7C994E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607" y="2606577"/>
            <a:ext cx="6718340" cy="7023482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43430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1" userDrawn="1">
          <p15:clr>
            <a:srgbClr val="FBAE40"/>
          </p15:clr>
        </p15:guide>
        <p15:guide id="3" pos="244" userDrawn="1">
          <p15:clr>
            <a:srgbClr val="FBAE40"/>
          </p15:clr>
        </p15:guide>
        <p15:guide id="4" pos="4602" userDrawn="1">
          <p15:clr>
            <a:srgbClr val="FBAE40"/>
          </p15:clr>
        </p15:guide>
        <p15:guide id="5" orient="horz" pos="1211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5733" y="5665457"/>
            <a:ext cx="1185923" cy="245233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4688417" y="1"/>
            <a:ext cx="2995992" cy="5520529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013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013" noProof="0"/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6865452" y="367514"/>
            <a:ext cx="579005" cy="386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US" sz="1913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ND</a:t>
            </a:r>
            <a:endParaRPr lang="ru-RU" sz="1913" b="1" noProof="0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4141891" y="2"/>
            <a:ext cx="897712" cy="99631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sz="1013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609" y="325882"/>
            <a:ext cx="5167031" cy="1789715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2475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217F9213-0142-420B-A84D-C5627A0C81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8434" y="2574025"/>
            <a:ext cx="3212862" cy="7056034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5" name="Объект 3">
            <a:extLst>
              <a:ext uri="{FF2B5EF4-FFF2-40B4-BE49-F238E27FC236}">
                <a16:creationId xmlns:a16="http://schemas.microsoft.com/office/drawing/2014/main" id="{8014328B-D576-4B5C-A4AE-CF9831892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7086" y="2574025"/>
            <a:ext cx="3212862" cy="7056034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848131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1" userDrawn="1">
          <p15:clr>
            <a:srgbClr val="FBAE40"/>
          </p15:clr>
        </p15:guide>
        <p15:guide id="3" pos="244" userDrawn="1">
          <p15:clr>
            <a:srgbClr val="FBAE40"/>
          </p15:clr>
        </p15:guide>
        <p15:guide id="4" pos="4602" userDrawn="1">
          <p15:clr>
            <a:srgbClr val="FBAE40"/>
          </p15:clr>
        </p15:guide>
        <p15:guide id="5" orient="horz" pos="1211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5733" y="5665457"/>
            <a:ext cx="1185923" cy="245233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4688417" y="1"/>
            <a:ext cx="2995992" cy="5520529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013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013" noProof="0"/>
            </a:p>
          </p:txBody>
        </p:sp>
      </p:grp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6865452" y="367514"/>
            <a:ext cx="579005" cy="386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US" sz="1913" b="1" noProof="0" dirty="0">
                <a:solidFill>
                  <a:schemeClr val="accent6"/>
                </a:solidFill>
                <a:latin typeface="Arial Black" panose="020B0A04020102020204" pitchFamily="34" charset="0"/>
              </a:rPr>
              <a:t>ND</a:t>
            </a:r>
            <a:endParaRPr lang="ru-RU" sz="1913" b="1" noProof="0" dirty="0">
              <a:solidFill>
                <a:schemeClr val="accent6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4141891" y="2"/>
            <a:ext cx="897712" cy="99631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sz="1013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609" y="325882"/>
            <a:ext cx="5167031" cy="1789715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2475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82BFF385-445D-4DBB-9773-F996694158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1609" y="2620981"/>
            <a:ext cx="3337431" cy="128450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lang="en-US" b="1" dirty="0">
                <a:solidFill>
                  <a:schemeClr val="accent6"/>
                </a:solidFill>
              </a:defRPr>
            </a:lvl1pPr>
          </a:lstStyle>
          <a:p>
            <a:pPr marL="128588" lvl="0" indent="-128588" rtl="0"/>
            <a:r>
              <a:rPr lang="ru-RU" noProof="0"/>
              <a:t>Образец текста</a:t>
            </a:r>
          </a:p>
        </p:txBody>
      </p:sp>
      <p:sp>
        <p:nvSpPr>
          <p:cNvPr id="20" name="Текст 4">
            <a:extLst>
              <a:ext uri="{FF2B5EF4-FFF2-40B4-BE49-F238E27FC236}">
                <a16:creationId xmlns:a16="http://schemas.microsoft.com/office/drawing/2014/main" id="{311B1CFE-1B35-4B5C-B40A-DC5ADF211B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087" y="2620981"/>
            <a:ext cx="3213846" cy="1284502"/>
          </a:xfrm>
          <a:prstGeom prst="rect">
            <a:avLst/>
          </a:prstGeom>
        </p:spPr>
        <p:txBody>
          <a:bodyPr rtlCol="0" anchor="b"/>
          <a:lstStyle>
            <a:lvl1pPr marL="0" indent="0">
              <a:buNone/>
              <a:defRPr sz="1350" b="1">
                <a:solidFill>
                  <a:schemeClr val="accent6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1" name="Объект 5">
            <a:extLst>
              <a:ext uri="{FF2B5EF4-FFF2-40B4-BE49-F238E27FC236}">
                <a16:creationId xmlns:a16="http://schemas.microsoft.com/office/drawing/2014/main" id="{1CE840E8-D596-479D-AE97-E88F42DC1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087" y="3905482"/>
            <a:ext cx="3213846" cy="5744376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4" name="Объект 3">
            <a:extLst>
              <a:ext uri="{FF2B5EF4-FFF2-40B4-BE49-F238E27FC236}">
                <a16:creationId xmlns:a16="http://schemas.microsoft.com/office/drawing/2014/main" id="{B9A68D25-B19E-4E84-B65D-596EE8382D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1609" y="3905482"/>
            <a:ext cx="3343165" cy="5744376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452267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1" userDrawn="1">
          <p15:clr>
            <a:srgbClr val="FBAE40"/>
          </p15:clr>
        </p15:guide>
        <p15:guide id="3" pos="244" userDrawn="1">
          <p15:clr>
            <a:srgbClr val="FBAE40"/>
          </p15:clr>
        </p15:guide>
        <p15:guide id="4" pos="4602" userDrawn="1">
          <p15:clr>
            <a:srgbClr val="FBAE40"/>
          </p15:clr>
        </p15:guide>
        <p15:guide id="5" orient="horz" pos="1211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9"/>
            <a:ext cx="6588257" cy="842515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013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3739340" cy="46840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5583136" y="6118092"/>
            <a:ext cx="1976540" cy="26333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1059" y="7327456"/>
            <a:ext cx="1190369" cy="156067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5923" y="8888126"/>
            <a:ext cx="3293417" cy="1452242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900">
                <a:solidFill>
                  <a:schemeClr val="accent6"/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C9A1E80C-1A76-4D3E-92A1-846866867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337" y="3571286"/>
            <a:ext cx="3598579" cy="6769083"/>
          </a:xfrm>
          <a:prstGeom prst="rect">
            <a:avLst/>
          </a:prstGeom>
        </p:spPr>
        <p:txBody>
          <a:bodyPr rtlCol="0"/>
          <a:lstStyle>
            <a:lvl1pPr>
              <a:buClr>
                <a:schemeClr val="accent2"/>
              </a:buClr>
              <a:defRPr sz="1350"/>
            </a:lvl1pPr>
            <a:lvl2pPr>
              <a:buClr>
                <a:schemeClr val="accent2"/>
              </a:buClr>
              <a:defRPr sz="1125"/>
            </a:lvl2pPr>
            <a:lvl3pPr>
              <a:buClr>
                <a:schemeClr val="accent2"/>
              </a:buClr>
              <a:defRPr sz="1013"/>
            </a:lvl3pPr>
            <a:lvl4pPr>
              <a:buClr>
                <a:schemeClr val="accent2"/>
              </a:buClr>
              <a:defRPr sz="900"/>
            </a:lvl4pPr>
            <a:lvl5pPr>
              <a:buClr>
                <a:schemeClr val="accent2"/>
              </a:buClr>
              <a:defRPr sz="900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0" name="Прямоугольный треугольник 10">
            <a:extLst>
              <a:ext uri="{FF2B5EF4-FFF2-40B4-BE49-F238E27FC236}">
                <a16:creationId xmlns:a16="http://schemas.microsoft.com/office/drawing/2014/main" id="{ED37F377-8A2B-4717-9BE8-74D809D3C464}"/>
              </a:ext>
            </a:extLst>
          </p:cNvPr>
          <p:cNvSpPr/>
          <p:nvPr userDrawn="1"/>
        </p:nvSpPr>
        <p:spPr>
          <a:xfrm flipV="1">
            <a:off x="0" y="-14858"/>
            <a:ext cx="6588257" cy="842515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013" noProof="0"/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5923" y="6819245"/>
            <a:ext cx="3293417" cy="2068879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2419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55265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4674" userDrawn="1">
          <p15:clr>
            <a:srgbClr val="FBAE40"/>
          </p15:clr>
        </p15:guide>
        <p15:guide id="3" pos="86" userDrawn="1">
          <p15:clr>
            <a:srgbClr val="FBAE40"/>
          </p15:clr>
        </p15:guide>
        <p15:guide id="4" orient="horz" pos="6514" userDrawn="1">
          <p15:clr>
            <a:srgbClr val="FBAE40"/>
          </p15:clr>
        </p15:guide>
        <p15:guide id="5" orient="horz" pos="221" userDrawn="1">
          <p15:clr>
            <a:srgbClr val="FBAE40"/>
          </p15:clr>
        </p15:guide>
        <p15:guide id="6" pos="1523" userDrawn="1">
          <p15:clr>
            <a:srgbClr val="FBAE40"/>
          </p15:clr>
        </p15:guide>
        <p15:guide id="7" pos="27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 10">
            <a:extLst>
              <a:ext uri="{FF2B5EF4-FFF2-40B4-BE49-F238E27FC236}">
                <a16:creationId xmlns:a16="http://schemas.microsoft.com/office/drawing/2014/main" id="{037924D2-2AB4-4BE1-9687-836615C72DFC}"/>
              </a:ext>
            </a:extLst>
          </p:cNvPr>
          <p:cNvSpPr/>
          <p:nvPr userDrawn="1"/>
        </p:nvSpPr>
        <p:spPr>
          <a:xfrm flipV="1">
            <a:off x="0" y="-9"/>
            <a:ext cx="6588257" cy="842515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013" noProof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A93BC534-BFA1-4292-899F-03AC711BF7C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3739340" cy="46840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BEE4DB5-5DEF-4DDB-9764-FD834B9DCAEC}"/>
              </a:ext>
            </a:extLst>
          </p:cNvPr>
          <p:cNvCxnSpPr>
            <a:cxnSpLocks/>
          </p:cNvCxnSpPr>
          <p:nvPr userDrawn="1"/>
        </p:nvCxnSpPr>
        <p:spPr>
          <a:xfrm flipV="1">
            <a:off x="5583136" y="6118092"/>
            <a:ext cx="1976540" cy="26333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5923" y="6819245"/>
            <a:ext cx="3293417" cy="2068879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2419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162849C0-AA0D-4E1A-B4B6-E6A5917AC0A5}"/>
              </a:ext>
            </a:extLst>
          </p:cNvPr>
          <p:cNvCxnSpPr>
            <a:cxnSpLocks/>
          </p:cNvCxnSpPr>
          <p:nvPr userDrawn="1"/>
        </p:nvCxnSpPr>
        <p:spPr>
          <a:xfrm flipV="1">
            <a:off x="-11059" y="7327456"/>
            <a:ext cx="1190369" cy="156067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3">
            <a:extLst>
              <a:ext uri="{FF2B5EF4-FFF2-40B4-BE49-F238E27FC236}">
                <a16:creationId xmlns:a16="http://schemas.microsoft.com/office/drawing/2014/main" id="{BDEAC3CA-E21C-4A63-BE7D-DCC820552A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5923" y="8888126"/>
            <a:ext cx="3293417" cy="1452242"/>
          </a:xfrm>
          <a:prstGeom prst="rect">
            <a:avLst/>
          </a:prstGeo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900">
                <a:solidFill>
                  <a:schemeClr val="accent6"/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22728E0A-430E-4C6A-BF56-06FA8510F29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875307" y="3541894"/>
            <a:ext cx="3543608" cy="679847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rtl="0"/>
            <a:r>
              <a:rPr lang="ru-RU" noProof="0"/>
              <a:t>Щелкните значок, чтобы добавить фото</a:t>
            </a:r>
          </a:p>
        </p:txBody>
      </p:sp>
    </p:spTree>
    <p:extLst>
      <p:ext uri="{BB962C8B-B14F-4D97-AF65-F5344CB8AC3E}">
        <p14:creationId xmlns:p14="http://schemas.microsoft.com/office/powerpoint/2010/main" val="26143026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4674" userDrawn="1">
          <p15:clr>
            <a:srgbClr val="FBAE40"/>
          </p15:clr>
        </p15:guide>
        <p15:guide id="3" pos="86" userDrawn="1">
          <p15:clr>
            <a:srgbClr val="FBAE40"/>
          </p15:clr>
        </p15:guide>
        <p15:guide id="4" orient="horz" pos="6514" userDrawn="1">
          <p15:clr>
            <a:srgbClr val="FBAE40"/>
          </p15:clr>
        </p15:guide>
        <p15:guide id="5" orient="horz" pos="221" userDrawn="1">
          <p15:clr>
            <a:srgbClr val="FBAE40"/>
          </p15:clr>
        </p15:guide>
        <p15:guide id="6" pos="1523" userDrawn="1">
          <p15:clr>
            <a:srgbClr val="FBAE40"/>
          </p15:clr>
        </p15:guide>
        <p15:guide id="7" pos="271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адпись 17">
            <a:extLst>
              <a:ext uri="{FF2B5EF4-FFF2-40B4-BE49-F238E27FC236}">
                <a16:creationId xmlns:a16="http://schemas.microsoft.com/office/drawing/2014/main" id="{CC52C5C1-EC33-44C1-9D54-A1058BBF1812}"/>
              </a:ext>
            </a:extLst>
          </p:cNvPr>
          <p:cNvSpPr txBox="1"/>
          <p:nvPr userDrawn="1"/>
        </p:nvSpPr>
        <p:spPr>
          <a:xfrm>
            <a:off x="6865452" y="367514"/>
            <a:ext cx="579005" cy="386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US" sz="1913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ND</a:t>
            </a:r>
            <a:endParaRPr lang="ru-RU" sz="1913" b="1" noProof="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8A0030CD-8C9E-4AA5-8C5D-F9B2EDB7E17A}"/>
              </a:ext>
            </a:extLst>
          </p:cNvPr>
          <p:cNvGrpSpPr/>
          <p:nvPr userDrawn="1"/>
        </p:nvGrpSpPr>
        <p:grpSpPr>
          <a:xfrm flipH="1">
            <a:off x="4688417" y="1"/>
            <a:ext cx="2995992" cy="5520529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872EE65E-EE50-4A3E-861E-1D6C241CB8EA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013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76AD1EF-E06C-4D3C-9693-26844D01C83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Параллелограмм 28">
              <a:extLst>
                <a:ext uri="{FF2B5EF4-FFF2-40B4-BE49-F238E27FC236}">
                  <a16:creationId xmlns:a16="http://schemas.microsoft.com/office/drawing/2014/main" id="{57D44C42-44C0-420A-A125-9B1A979D4F56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013" noProof="0"/>
            </a:p>
          </p:txBody>
        </p:sp>
      </p:grpSp>
      <p:sp>
        <p:nvSpPr>
          <p:cNvPr id="30" name="Параллелограмм 29">
            <a:extLst>
              <a:ext uri="{FF2B5EF4-FFF2-40B4-BE49-F238E27FC236}">
                <a16:creationId xmlns:a16="http://schemas.microsoft.com/office/drawing/2014/main" id="{406089BB-36DC-4E23-B215-527A8A18FCFB}"/>
              </a:ext>
            </a:extLst>
          </p:cNvPr>
          <p:cNvSpPr/>
          <p:nvPr userDrawn="1"/>
        </p:nvSpPr>
        <p:spPr>
          <a:xfrm flipH="1">
            <a:off x="4141891" y="2"/>
            <a:ext cx="897712" cy="99631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sz="1013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8C43A6-50C6-704E-BADC-6D83BADE73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ED91439B-965F-3548-AF77-89501B24F6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1990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1" userDrawn="1">
          <p15:clr>
            <a:srgbClr val="FBAE40"/>
          </p15:clr>
        </p15:guide>
        <p15:guide id="2" pos="2381" userDrawn="1">
          <p15:clr>
            <a:srgbClr val="FBAE40"/>
          </p15:clr>
        </p15:guide>
        <p15:guide id="3" pos="48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Надпись 20">
            <a:extLst>
              <a:ext uri="{FF2B5EF4-FFF2-40B4-BE49-F238E27FC236}">
                <a16:creationId xmlns:a16="http://schemas.microsoft.com/office/drawing/2014/main" id="{7E8A2C98-F26E-415A-B931-1B89CA46C1CF}"/>
              </a:ext>
            </a:extLst>
          </p:cNvPr>
          <p:cNvSpPr txBox="1"/>
          <p:nvPr userDrawn="1"/>
        </p:nvSpPr>
        <p:spPr>
          <a:xfrm>
            <a:off x="6865452" y="367514"/>
            <a:ext cx="579005" cy="386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US" sz="1913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ND</a:t>
            </a:r>
            <a:endParaRPr lang="ru-RU" sz="1913" b="1" noProof="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1B2FB48C-0C70-4DBE-B904-A134B6644DD3}"/>
              </a:ext>
            </a:extLst>
          </p:cNvPr>
          <p:cNvGrpSpPr/>
          <p:nvPr userDrawn="1"/>
        </p:nvGrpSpPr>
        <p:grpSpPr>
          <a:xfrm flipH="1">
            <a:off x="4688417" y="1"/>
            <a:ext cx="2995992" cy="5520529"/>
            <a:chOff x="-192127" y="-2"/>
            <a:chExt cx="4831840" cy="3367272"/>
          </a:xfrm>
        </p:grpSpPr>
        <p:sp>
          <p:nvSpPr>
            <p:cNvPr id="28" name="Диагональная полоса 27">
              <a:extLst>
                <a:ext uri="{FF2B5EF4-FFF2-40B4-BE49-F238E27FC236}">
                  <a16:creationId xmlns:a16="http://schemas.microsoft.com/office/drawing/2014/main" id="{4F2E2158-1E6E-4E0D-BDAB-B20041C7361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013" noProof="0">
                <a:solidFill>
                  <a:schemeClr val="tx1"/>
                </a:solidFill>
              </a:endParaRPr>
            </a:p>
          </p:txBody>
        </p: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626D62DB-3A5A-4DA1-BFA4-D9E58676E86A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F5A729A7-3A5C-405C-AE06-180E7529E477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013" noProof="0"/>
            </a:p>
          </p:txBody>
        </p:sp>
      </p:grpSp>
      <p:sp>
        <p:nvSpPr>
          <p:cNvPr id="31" name="Параллелограмм 30">
            <a:extLst>
              <a:ext uri="{FF2B5EF4-FFF2-40B4-BE49-F238E27FC236}">
                <a16:creationId xmlns:a16="http://schemas.microsoft.com/office/drawing/2014/main" id="{41E23981-B12A-4AC3-A030-337BBBA5E45B}"/>
              </a:ext>
            </a:extLst>
          </p:cNvPr>
          <p:cNvSpPr/>
          <p:nvPr userDrawn="1"/>
        </p:nvSpPr>
        <p:spPr>
          <a:xfrm flipH="1">
            <a:off x="4141891" y="2"/>
            <a:ext cx="897712" cy="99631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sz="1013" noProof="0"/>
          </a:p>
        </p:txBody>
      </p:sp>
      <p:sp>
        <p:nvSpPr>
          <p:cNvPr id="33" name="Заголовок 1" title="Название ">
            <a:extLst>
              <a:ext uri="{FF2B5EF4-FFF2-40B4-BE49-F238E27FC236}">
                <a16:creationId xmlns:a16="http://schemas.microsoft.com/office/drawing/2014/main" id="{59067A2C-FE71-4381-BE51-08DAC5E43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609" y="325880"/>
            <a:ext cx="5167031" cy="189510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2475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B69A007-934D-7A4B-9EFA-82044EF4DC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A154DC2-98C7-4D4B-A17A-AA4731217F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584190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1" userDrawn="1">
          <p15:clr>
            <a:srgbClr val="FBAE40"/>
          </p15:clr>
        </p15:guide>
        <p15:guide id="2" pos="2381" userDrawn="1">
          <p15:clr>
            <a:srgbClr val="FBAE40"/>
          </p15:clr>
        </p15:guide>
        <p15:guide id="3" pos="48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325CE2EB-00DF-4EBA-BF1F-D37805D4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5891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ый треугольник 18">
            <a:extLst>
              <a:ext uri="{FF2B5EF4-FFF2-40B4-BE49-F238E27FC236}">
                <a16:creationId xmlns:a16="http://schemas.microsoft.com/office/drawing/2014/main" id="{71D0E8AA-902F-440D-9C55-2A391C22396A}"/>
              </a:ext>
            </a:extLst>
          </p:cNvPr>
          <p:cNvSpPr/>
          <p:nvPr userDrawn="1"/>
        </p:nvSpPr>
        <p:spPr>
          <a:xfrm flipV="1">
            <a:off x="0" y="-9"/>
            <a:ext cx="6588257" cy="842515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013" noProof="0"/>
          </a:p>
        </p:txBody>
      </p:sp>
      <p:sp>
        <p:nvSpPr>
          <p:cNvPr id="17" name="Параллелограмм 16">
            <a:extLst>
              <a:ext uri="{FF2B5EF4-FFF2-40B4-BE49-F238E27FC236}">
                <a16:creationId xmlns:a16="http://schemas.microsoft.com/office/drawing/2014/main" id="{7D937721-835D-4D84-94A3-6C79D4639514}"/>
              </a:ext>
            </a:extLst>
          </p:cNvPr>
          <p:cNvSpPr/>
          <p:nvPr userDrawn="1"/>
        </p:nvSpPr>
        <p:spPr>
          <a:xfrm rot="19958790">
            <a:off x="-395174" y="5594067"/>
            <a:ext cx="2393501" cy="2723547"/>
          </a:xfrm>
          <a:prstGeom prst="parallelogram">
            <a:avLst>
              <a:gd name="adj" fmla="val 5321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013" noProof="0"/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32BB30B-8262-4715-998F-AAF6A81ADFD3}"/>
              </a:ext>
            </a:extLst>
          </p:cNvPr>
          <p:cNvCxnSpPr>
            <a:cxnSpLocks/>
          </p:cNvCxnSpPr>
          <p:nvPr userDrawn="1"/>
        </p:nvCxnSpPr>
        <p:spPr>
          <a:xfrm flipV="1">
            <a:off x="1" y="1574759"/>
            <a:ext cx="1106952" cy="141482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Заголовок 1" title="Название">
            <a:extLst>
              <a:ext uri="{FF2B5EF4-FFF2-40B4-BE49-F238E27FC236}">
                <a16:creationId xmlns:a16="http://schemas.microsoft.com/office/drawing/2014/main" id="{4D7EF399-DAA5-44EC-B712-79C755FE8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96309" y="3098444"/>
            <a:ext cx="3045469" cy="2790434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2250" b="1">
                <a:solidFill>
                  <a:schemeClr val="accent1"/>
                </a:solidFill>
                <a:latin typeface="+mj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Щелкните, чтобы изменить стиль образца заголовка</a:t>
            </a:r>
          </a:p>
        </p:txBody>
      </p:sp>
      <p:sp>
        <p:nvSpPr>
          <p:cNvPr id="101" name="Текст 2" title="Подзаголовок">
            <a:extLst>
              <a:ext uri="{FF2B5EF4-FFF2-40B4-BE49-F238E27FC236}">
                <a16:creationId xmlns:a16="http://schemas.microsoft.com/office/drawing/2014/main" id="{26D13BFA-61B0-402F-8611-02D3DFDBEB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896309" y="5911906"/>
            <a:ext cx="3045469" cy="14196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125" b="0" i="0" spc="169">
                <a:solidFill>
                  <a:schemeClr val="accent6"/>
                </a:solidFill>
                <a:latin typeface="+mn-lt"/>
                <a:cs typeface="Calibri" panose="020F0502020204030204" pitchFamily="34" charset="0"/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ИЗМЕНИТЬ ОБРАЗЕЦ ТЕКСТА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DA0A0C24-D997-4E78-951F-AFB51C70EFCC}"/>
              </a:ext>
            </a:extLst>
          </p:cNvPr>
          <p:cNvCxnSpPr>
            <a:cxnSpLocks/>
          </p:cNvCxnSpPr>
          <p:nvPr userDrawn="1"/>
        </p:nvCxnSpPr>
        <p:spPr>
          <a:xfrm flipV="1">
            <a:off x="5583136" y="6118092"/>
            <a:ext cx="1976540" cy="26333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E123A0CF-50D6-46EC-8BF6-43E38AFCD588}"/>
              </a:ext>
            </a:extLst>
          </p:cNvPr>
          <p:cNvSpPr/>
          <p:nvPr userDrawn="1"/>
        </p:nvSpPr>
        <p:spPr>
          <a:xfrm>
            <a:off x="4807954" y="1"/>
            <a:ext cx="1400430" cy="1158076"/>
          </a:xfrm>
          <a:prstGeom prst="parallelogram">
            <a:avLst>
              <a:gd name="adj" fmla="val 19585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sz="1013" noProof="0"/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2B2F1D2E-B631-4CB1-9448-2B50F8C4631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36960"/>
            <a:ext cx="4089462" cy="5305602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6">
            <a:extLst>
              <a:ext uri="{FF2B5EF4-FFF2-40B4-BE49-F238E27FC236}">
                <a16:creationId xmlns:a16="http://schemas.microsoft.com/office/drawing/2014/main" id="{95572AA9-EFAE-4771-B1EE-47E3611737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3795" y="1342236"/>
            <a:ext cx="2745915" cy="8008865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5CF69447-82AD-475F-A3AE-3D7FF61DBFE2}"/>
              </a:ext>
            </a:extLst>
          </p:cNvPr>
          <p:cNvCxnSpPr>
            <a:cxnSpLocks/>
          </p:cNvCxnSpPr>
          <p:nvPr userDrawn="1"/>
        </p:nvCxnSpPr>
        <p:spPr>
          <a:xfrm flipV="1">
            <a:off x="-11059" y="8211313"/>
            <a:ext cx="1190369" cy="156067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араллелограмм 23">
            <a:extLst>
              <a:ext uri="{FF2B5EF4-FFF2-40B4-BE49-F238E27FC236}">
                <a16:creationId xmlns:a16="http://schemas.microsoft.com/office/drawing/2014/main" id="{FC8C82F3-94EE-4B4F-A01D-993A41BC00B1}"/>
              </a:ext>
            </a:extLst>
          </p:cNvPr>
          <p:cNvSpPr/>
          <p:nvPr userDrawn="1"/>
        </p:nvSpPr>
        <p:spPr>
          <a:xfrm rot="19958790">
            <a:off x="-86208" y="5311678"/>
            <a:ext cx="891882" cy="368835"/>
          </a:xfrm>
          <a:prstGeom prst="parallelogram">
            <a:avLst>
              <a:gd name="adj" fmla="val 53218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013" noProof="0"/>
          </a:p>
        </p:txBody>
      </p:sp>
    </p:spTree>
    <p:extLst>
      <p:ext uri="{BB962C8B-B14F-4D97-AF65-F5344CB8AC3E}">
        <p14:creationId xmlns:p14="http://schemas.microsoft.com/office/powerpoint/2010/main" val="1123998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403" userDrawn="1">
          <p15:clr>
            <a:srgbClr val="FBAE40"/>
          </p15:clr>
        </p15:guide>
        <p15:guide id="2" pos="2381" userDrawn="1">
          <p15:clr>
            <a:srgbClr val="FBAE40"/>
          </p15:clr>
        </p15:guide>
        <p15:guide id="3" pos="88" userDrawn="1">
          <p15:clr>
            <a:srgbClr val="FBAE40"/>
          </p15:clr>
        </p15:guide>
        <p15:guide id="4" orient="horz" pos="6501" userDrawn="1">
          <p15:clr>
            <a:srgbClr val="FBAE40"/>
          </p15:clr>
        </p15:guide>
        <p15:guide id="5" pos="4674" userDrawn="1">
          <p15:clr>
            <a:srgbClr val="FBAE40"/>
          </p15:clr>
        </p15:guide>
        <p15:guide id="6" orient="horz" pos="22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84" y="4984081"/>
            <a:ext cx="3064811" cy="461203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013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9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9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24" name="Прямоугольный треугольник 23">
            <a:extLst>
              <a:ext uri="{FF2B5EF4-FFF2-40B4-BE49-F238E27FC236}">
                <a16:creationId xmlns:a16="http://schemas.microsoft.com/office/drawing/2014/main" id="{BD6ACE60-499D-41AB-89C4-D537D7C3D22A}"/>
              </a:ext>
            </a:extLst>
          </p:cNvPr>
          <p:cNvSpPr/>
          <p:nvPr userDrawn="1"/>
        </p:nvSpPr>
        <p:spPr>
          <a:xfrm flipH="1" flipV="1">
            <a:off x="1140701" y="-10"/>
            <a:ext cx="6418974" cy="879105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013" noProof="0"/>
          </a:p>
        </p:txBody>
      </p:sp>
      <p:sp>
        <p:nvSpPr>
          <p:cNvPr id="25" name="Параллелограмм 24">
            <a:extLst>
              <a:ext uri="{FF2B5EF4-FFF2-40B4-BE49-F238E27FC236}">
                <a16:creationId xmlns:a16="http://schemas.microsoft.com/office/drawing/2014/main" id="{18C08F43-D42B-4CF1-912F-BC83D72AB415}"/>
              </a:ext>
            </a:extLst>
          </p:cNvPr>
          <p:cNvSpPr/>
          <p:nvPr userDrawn="1"/>
        </p:nvSpPr>
        <p:spPr>
          <a:xfrm flipH="1">
            <a:off x="1846608" y="-7"/>
            <a:ext cx="2555328" cy="2039372"/>
          </a:xfrm>
          <a:prstGeom prst="parallelogram">
            <a:avLst>
              <a:gd name="adj" fmla="val 1863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sz="1013" noProof="0"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411C731-2333-41B0-927A-0A48EEC79964}"/>
              </a:ext>
            </a:extLst>
          </p:cNvPr>
          <p:cNvCxnSpPr>
            <a:cxnSpLocks/>
          </p:cNvCxnSpPr>
          <p:nvPr userDrawn="1"/>
        </p:nvCxnSpPr>
        <p:spPr>
          <a:xfrm flipV="1">
            <a:off x="3953080" y="7868534"/>
            <a:ext cx="945315" cy="2811551"/>
          </a:xfrm>
          <a:prstGeom prst="line">
            <a:avLst/>
          </a:prstGeom>
          <a:ln>
            <a:solidFill>
              <a:srgbClr val="EAB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9483" y="3996534"/>
            <a:ext cx="4552814" cy="94928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125" spc="169">
                <a:solidFill>
                  <a:schemeClr val="accent6"/>
                </a:solidFill>
              </a:defRPr>
            </a:lvl1pPr>
            <a:lvl2pPr marL="257175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Заголовок 1" title="Название ">
            <a:extLst>
              <a:ext uri="{FF2B5EF4-FFF2-40B4-BE49-F238E27FC236}">
                <a16:creationId xmlns:a16="http://schemas.microsoft.com/office/drawing/2014/main" id="{20237B57-91C6-4F8B-8AA0-18FA50B0FD1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29483" y="2039962"/>
            <a:ext cx="4552808" cy="189510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2475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15" name="Рисунок 14">
            <a:extLst>
              <a:ext uri="{FF2B5EF4-FFF2-40B4-BE49-F238E27FC236}">
                <a16:creationId xmlns:a16="http://schemas.microsoft.com/office/drawing/2014/main" id="{FE1FADFB-0A3D-40F7-9B40-368DECD9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94824" y="-22214"/>
            <a:ext cx="3464851" cy="10714028"/>
          </a:xfrm>
          <a:custGeom>
            <a:avLst/>
            <a:gdLst>
              <a:gd name="connsiteX0" fmla="*/ 3876237 w 5588000"/>
              <a:gd name="connsiteY0" fmla="*/ 5431883 h 6872249"/>
              <a:gd name="connsiteX1" fmla="*/ 4953000 w 5588000"/>
              <a:gd name="connsiteY1" fmla="*/ 5431883 h 6872249"/>
              <a:gd name="connsiteX2" fmla="*/ 3769163 w 5588000"/>
              <a:gd name="connsiteY2" fmla="*/ 6872249 h 6872249"/>
              <a:gd name="connsiteX3" fmla="*/ 2692400 w 5588000"/>
              <a:gd name="connsiteY3" fmla="*/ 6872249 h 6872249"/>
              <a:gd name="connsiteX4" fmla="*/ 2479230 w 5588000"/>
              <a:gd name="connsiteY4" fmla="*/ 2870200 h 6872249"/>
              <a:gd name="connsiteX5" fmla="*/ 3175000 w 5588000"/>
              <a:gd name="connsiteY5" fmla="*/ 2870200 h 6872249"/>
              <a:gd name="connsiteX6" fmla="*/ 1965770 w 5588000"/>
              <a:gd name="connsiteY6" fmla="*/ 4310566 h 6872249"/>
              <a:gd name="connsiteX7" fmla="*/ 1270000 w 5588000"/>
              <a:gd name="connsiteY7" fmla="*/ 4310566 h 6872249"/>
              <a:gd name="connsiteX8" fmla="*/ 5575300 w 5588000"/>
              <a:gd name="connsiteY8" fmla="*/ 139700 h 6872249"/>
              <a:gd name="connsiteX9" fmla="*/ 5575300 w 5588000"/>
              <a:gd name="connsiteY9" fmla="*/ 3238583 h 6872249"/>
              <a:gd name="connsiteX10" fmla="*/ 2571663 w 5588000"/>
              <a:gd name="connsiteY10" fmla="*/ 6858000 h 6872249"/>
              <a:gd name="connsiteX11" fmla="*/ 0 w 5588000"/>
              <a:gd name="connsiteY11" fmla="*/ 6858000 h 6872249"/>
              <a:gd name="connsiteX12" fmla="*/ 4256761 w 5588000"/>
              <a:gd name="connsiteY12" fmla="*/ 0 h 6872249"/>
              <a:gd name="connsiteX13" fmla="*/ 5588000 w 5588000"/>
              <a:gd name="connsiteY13" fmla="*/ 0 h 6872249"/>
              <a:gd name="connsiteX14" fmla="*/ 3274339 w 5588000"/>
              <a:gd name="connsiteY14" fmla="*/ 2755900 h 6872249"/>
              <a:gd name="connsiteX15" fmla="*/ 1943100 w 5588000"/>
              <a:gd name="connsiteY15" fmla="*/ 2755900 h 6872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588000" h="6872249">
                <a:moveTo>
                  <a:pt x="3876237" y="5431883"/>
                </a:moveTo>
                <a:lnTo>
                  <a:pt x="4953000" y="5431883"/>
                </a:lnTo>
                <a:lnTo>
                  <a:pt x="3769163" y="6872249"/>
                </a:lnTo>
                <a:lnTo>
                  <a:pt x="2692400" y="6872249"/>
                </a:lnTo>
                <a:close/>
                <a:moveTo>
                  <a:pt x="2479230" y="2870200"/>
                </a:moveTo>
                <a:lnTo>
                  <a:pt x="3175000" y="2870200"/>
                </a:lnTo>
                <a:lnTo>
                  <a:pt x="1965770" y="4310566"/>
                </a:lnTo>
                <a:lnTo>
                  <a:pt x="1270000" y="4310566"/>
                </a:lnTo>
                <a:close/>
                <a:moveTo>
                  <a:pt x="5575300" y="139700"/>
                </a:moveTo>
                <a:lnTo>
                  <a:pt x="5575300" y="3238583"/>
                </a:lnTo>
                <a:lnTo>
                  <a:pt x="2571663" y="6858000"/>
                </a:lnTo>
                <a:lnTo>
                  <a:pt x="0" y="6858000"/>
                </a:lnTo>
                <a:close/>
                <a:moveTo>
                  <a:pt x="4256761" y="0"/>
                </a:moveTo>
                <a:lnTo>
                  <a:pt x="5588000" y="0"/>
                </a:lnTo>
                <a:lnTo>
                  <a:pt x="3274339" y="2755900"/>
                </a:lnTo>
                <a:lnTo>
                  <a:pt x="1943100" y="2755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Вставка рисунка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DB14A5-A767-774C-85B8-68EF91468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B9B51B-EAA9-4B4D-A4F6-470CD95DAA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id="{90174290-317A-4932-974D-9895E00692D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61332" y="787795"/>
            <a:ext cx="2325406" cy="6254929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22305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1" userDrawn="1">
          <p15:clr>
            <a:srgbClr val="FBAE40"/>
          </p15:clr>
        </p15:guide>
        <p15:guide id="2" pos="2381" userDrawn="1">
          <p15:clr>
            <a:srgbClr val="FBAE40"/>
          </p15:clr>
        </p15:guide>
        <p15:guide id="3" pos="25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метка текста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ый треугольник 34">
            <a:extLst>
              <a:ext uri="{FF2B5EF4-FFF2-40B4-BE49-F238E27FC236}">
                <a16:creationId xmlns:a16="http://schemas.microsoft.com/office/drawing/2014/main" id="{805F1696-7D6B-4055-94C3-E4C179F63596}"/>
              </a:ext>
            </a:extLst>
          </p:cNvPr>
          <p:cNvSpPr/>
          <p:nvPr userDrawn="1"/>
        </p:nvSpPr>
        <p:spPr>
          <a:xfrm flipH="1" flipV="1">
            <a:off x="1140701" y="-10"/>
            <a:ext cx="6418974" cy="8791056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013" noProof="0"/>
          </a:p>
        </p:txBody>
      </p:sp>
      <p:sp>
        <p:nvSpPr>
          <p:cNvPr id="18" name="Рисунок 17">
            <a:extLst>
              <a:ext uri="{FF2B5EF4-FFF2-40B4-BE49-F238E27FC236}">
                <a16:creationId xmlns:a16="http://schemas.microsoft.com/office/drawing/2014/main" id="{8B9EC3A9-7039-403A-9414-429521308AE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5832" y="4945817"/>
            <a:ext cx="3733842" cy="5745996"/>
          </a:xfrm>
          <a:custGeom>
            <a:avLst/>
            <a:gdLst>
              <a:gd name="connsiteX0" fmla="*/ 6021821 w 6021821"/>
              <a:gd name="connsiteY0" fmla="*/ 0 h 5422900"/>
              <a:gd name="connsiteX1" fmla="*/ 6021821 w 6021821"/>
              <a:gd name="connsiteY1" fmla="*/ 5422900 h 5422900"/>
              <a:gd name="connsiteX2" fmla="*/ 0 w 6021821"/>
              <a:gd name="connsiteY2" fmla="*/ 5422900 h 542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21821" h="5422900">
                <a:moveTo>
                  <a:pt x="6021821" y="0"/>
                </a:moveTo>
                <a:lnTo>
                  <a:pt x="6021821" y="5422900"/>
                </a:lnTo>
                <a:lnTo>
                  <a:pt x="0" y="54229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rIns="365760" rtlCol="0" anchor="ctr">
            <a:noAutofit/>
          </a:bodyPr>
          <a:lstStyle>
            <a:lvl1pPr marL="0" indent="0" algn="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Вставка рисунка</a:t>
            </a:r>
          </a:p>
        </p:txBody>
      </p:sp>
      <p:sp>
        <p:nvSpPr>
          <p:cNvPr id="3" name="Объект 2" title="Пункты маркированного списка">
            <a:extLst>
              <a:ext uri="{FF2B5EF4-FFF2-40B4-BE49-F238E27FC236}">
                <a16:creationId xmlns:a16="http://schemas.microsoft.com/office/drawing/2014/main" id="{BFD7EA17-BE66-4636-9684-F935625879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484" y="4984081"/>
            <a:ext cx="3064811" cy="4612033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125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013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90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9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 title="Подзаголовок">
            <a:extLst>
              <a:ext uri="{FF2B5EF4-FFF2-40B4-BE49-F238E27FC236}">
                <a16:creationId xmlns:a16="http://schemas.microsoft.com/office/drawing/2014/main" id="{D71EE635-EA0C-4139-8160-AE1EAD13AAEB}"/>
              </a:ext>
            </a:extLst>
          </p:cNvPr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329483" y="3996534"/>
            <a:ext cx="4552807" cy="94928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125" spc="169">
                <a:solidFill>
                  <a:schemeClr val="accent6"/>
                </a:solidFill>
              </a:defRPr>
            </a:lvl1pPr>
            <a:lvl2pPr marL="257175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19" name="Заголовок 1" title="Название ">
            <a:extLst>
              <a:ext uri="{FF2B5EF4-FFF2-40B4-BE49-F238E27FC236}">
                <a16:creationId xmlns:a16="http://schemas.microsoft.com/office/drawing/2014/main" id="{2DB9D671-9FC8-4306-96B7-D9D585694B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483" y="2039962"/>
            <a:ext cx="4552808" cy="189510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>
              <a:defRPr sz="2475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</a:t>
            </a:r>
            <a:br>
              <a:rPr lang="ru-RU" noProof="0"/>
            </a:br>
            <a:r>
              <a:rPr lang="ru-RU" noProof="0"/>
              <a:t>Стиль образца заголовка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E55A0B9-F639-8643-9C4D-B93B8EE21A7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C29282-8AC7-494D-9A8E-A26C7F69948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831109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1" userDrawn="1">
          <p15:clr>
            <a:srgbClr val="FBAE40"/>
          </p15:clr>
        </p15:guide>
        <p15:guide id="2" pos="2381" userDrawn="1">
          <p15:clr>
            <a:srgbClr val="FBAE40"/>
          </p15:clr>
        </p15:guide>
        <p15:guide id="3" pos="25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с под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01AF1CF9-9F46-4541-8FF1-B9C53244EE1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5733" y="5665457"/>
            <a:ext cx="1185923" cy="245233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B0E1BA4-80FE-4826-BA2F-083C3A5BB7FA}"/>
              </a:ext>
            </a:extLst>
          </p:cNvPr>
          <p:cNvGrpSpPr/>
          <p:nvPr userDrawn="1"/>
        </p:nvGrpSpPr>
        <p:grpSpPr>
          <a:xfrm flipH="1">
            <a:off x="4688417" y="1"/>
            <a:ext cx="2995992" cy="5520529"/>
            <a:chOff x="-192127" y="-2"/>
            <a:chExt cx="4831840" cy="3367272"/>
          </a:xfrm>
        </p:grpSpPr>
        <p:sp>
          <p:nvSpPr>
            <p:cNvPr id="26" name="Диагональная полоса 25">
              <a:extLst>
                <a:ext uri="{FF2B5EF4-FFF2-40B4-BE49-F238E27FC236}">
                  <a16:creationId xmlns:a16="http://schemas.microsoft.com/office/drawing/2014/main" id="{0697993E-CD44-40B9-805C-77BC608618A7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013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DDBD869A-51AE-4AC9-A3E0-38E8C732B1E8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Параллелограмм 29">
              <a:extLst>
                <a:ext uri="{FF2B5EF4-FFF2-40B4-BE49-F238E27FC236}">
                  <a16:creationId xmlns:a16="http://schemas.microsoft.com/office/drawing/2014/main" id="{DE18C3B6-28E6-4BBC-B634-F81DE5A9D13C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013" noProof="0"/>
            </a:p>
          </p:txBody>
        </p:sp>
      </p:grpSp>
      <p:sp>
        <p:nvSpPr>
          <p:cNvPr id="17" name="Текст 2">
            <a:extLst>
              <a:ext uri="{FF2B5EF4-FFF2-40B4-BE49-F238E27FC236}">
                <a16:creationId xmlns:a16="http://schemas.microsoft.com/office/drawing/2014/main" id="{B2E19FBD-2379-4B3B-910D-F51E007CB63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322860" y="3281580"/>
            <a:ext cx="3394965" cy="1217894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75" b="1">
                <a:solidFill>
                  <a:schemeClr val="tx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Объект 3" title="Пункты маркированного списка">
            <a:extLst>
              <a:ext uri="{FF2B5EF4-FFF2-40B4-BE49-F238E27FC236}">
                <a16:creationId xmlns:a16="http://schemas.microsoft.com/office/drawing/2014/main" id="{8715E757-6584-4841-8154-C92E70E0CD6B}"/>
              </a:ext>
            </a:extLst>
          </p:cNvPr>
          <p:cNvSpPr>
            <a:spLocks noGrp="1"/>
          </p:cNvSpPr>
          <p:nvPr userDrawn="1">
            <p:ph sz="half" idx="13"/>
          </p:nvPr>
        </p:nvSpPr>
        <p:spPr>
          <a:xfrm>
            <a:off x="322860" y="4499473"/>
            <a:ext cx="3394965" cy="503901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/>
              <a:t>Пятый уровень</a:t>
            </a:r>
          </a:p>
        </p:txBody>
      </p:sp>
      <p:sp>
        <p:nvSpPr>
          <p:cNvPr id="19" name="Текст 4">
            <a:extLst>
              <a:ext uri="{FF2B5EF4-FFF2-40B4-BE49-F238E27FC236}">
                <a16:creationId xmlns:a16="http://schemas.microsoft.com/office/drawing/2014/main" id="{47CDC5A2-8836-4ED3-8E78-18C24853D882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3836085" y="3281580"/>
            <a:ext cx="3395157" cy="1217894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1575" b="1">
                <a:solidFill>
                  <a:schemeClr val="tx1"/>
                </a:solidFill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Объект 5" title="Пункты маркированного списка">
            <a:extLst>
              <a:ext uri="{FF2B5EF4-FFF2-40B4-BE49-F238E27FC236}">
                <a16:creationId xmlns:a16="http://schemas.microsoft.com/office/drawing/2014/main" id="{D957FBD7-2C3C-4DD1-954F-DF1E007BE590}"/>
              </a:ext>
            </a:extLst>
          </p:cNvPr>
          <p:cNvSpPr>
            <a:spLocks noGrp="1"/>
          </p:cNvSpPr>
          <p:nvPr userDrawn="1">
            <p:ph sz="quarter" idx="15"/>
          </p:nvPr>
        </p:nvSpPr>
        <p:spPr>
          <a:xfrm>
            <a:off x="3836085" y="4499473"/>
            <a:ext cx="3395157" cy="503901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  <a:lvl2pPr>
              <a:defRPr lang="en-US" dirty="0">
                <a:solidFill>
                  <a:schemeClr val="tx1"/>
                </a:solidFill>
              </a:defRPr>
            </a:lvl2pPr>
            <a:lvl3pPr>
              <a:defRPr lang="en-US" dirty="0">
                <a:solidFill>
                  <a:schemeClr val="tx1"/>
                </a:solidFill>
              </a:defRPr>
            </a:lvl3pPr>
            <a:lvl4pPr>
              <a:defRPr lang="en-US" dirty="0">
                <a:solidFill>
                  <a:schemeClr val="tx1"/>
                </a:solidFill>
              </a:defRPr>
            </a:lvl4pPr>
            <a:lvl5pPr>
              <a:defRPr lang="en-IN" dirty="0">
                <a:solidFill>
                  <a:schemeClr val="tx1"/>
                </a:solidFill>
              </a:defRPr>
            </a:lvl5pPr>
          </a:lstStyle>
          <a:p>
            <a:pPr lvl="0" rtl="0">
              <a:buClr>
                <a:schemeClr val="accent2"/>
              </a:buClr>
            </a:pPr>
            <a:r>
              <a:rPr lang="ru-RU" noProof="0"/>
              <a:t>Образец текста</a:t>
            </a:r>
          </a:p>
          <a:p>
            <a:pPr lvl="1" rtl="0">
              <a:buClr>
                <a:schemeClr val="accent2"/>
              </a:buClr>
            </a:pPr>
            <a:r>
              <a:rPr lang="ru-RU" noProof="0"/>
              <a:t>Второй уровень</a:t>
            </a:r>
          </a:p>
          <a:p>
            <a:pPr lvl="2" rtl="0">
              <a:buClr>
                <a:schemeClr val="accent2"/>
              </a:buClr>
            </a:pPr>
            <a:r>
              <a:rPr lang="ru-RU" noProof="0"/>
              <a:t>Третий уровень</a:t>
            </a:r>
          </a:p>
          <a:p>
            <a:pPr lvl="3" rtl="0">
              <a:buClr>
                <a:schemeClr val="accent2"/>
              </a:buClr>
            </a:pPr>
            <a:r>
              <a:rPr lang="ru-RU" noProof="0"/>
              <a:t>Четвертый уровень</a:t>
            </a:r>
          </a:p>
          <a:p>
            <a:pPr lvl="4" rtl="0">
              <a:buClr>
                <a:schemeClr val="accent2"/>
              </a:buClr>
            </a:pPr>
            <a:r>
              <a:rPr lang="ru-RU" noProof="0"/>
              <a:t>Пятый уровень</a:t>
            </a:r>
          </a:p>
        </p:txBody>
      </p:sp>
      <p:sp>
        <p:nvSpPr>
          <p:cNvPr id="24" name="Текст 4" title="Подзаголовок">
            <a:extLst>
              <a:ext uri="{FF2B5EF4-FFF2-40B4-BE49-F238E27FC236}">
                <a16:creationId xmlns:a16="http://schemas.microsoft.com/office/drawing/2014/main" id="{77DB65FF-A89E-4562-8251-2BB63EFDD28E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22733" y="2146677"/>
            <a:ext cx="4568913" cy="94928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125" spc="169">
                <a:solidFill>
                  <a:schemeClr val="accent6"/>
                </a:solidFill>
              </a:defRPr>
            </a:lvl1pPr>
            <a:lvl2pPr marL="257175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5" name="Надпись 24">
            <a:extLst>
              <a:ext uri="{FF2B5EF4-FFF2-40B4-BE49-F238E27FC236}">
                <a16:creationId xmlns:a16="http://schemas.microsoft.com/office/drawing/2014/main" id="{F0BB4D3D-930C-4FF4-BB7C-2CB24208150C}"/>
              </a:ext>
            </a:extLst>
          </p:cNvPr>
          <p:cNvSpPr txBox="1"/>
          <p:nvPr userDrawn="1"/>
        </p:nvSpPr>
        <p:spPr>
          <a:xfrm>
            <a:off x="6865452" y="367514"/>
            <a:ext cx="579005" cy="386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US" sz="1913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ND</a:t>
            </a:r>
            <a:endParaRPr lang="ru-RU" sz="1913" b="1" noProof="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4EBB76E7-943E-4038-B700-114F66FBC609}"/>
              </a:ext>
            </a:extLst>
          </p:cNvPr>
          <p:cNvSpPr/>
          <p:nvPr userDrawn="1"/>
        </p:nvSpPr>
        <p:spPr>
          <a:xfrm flipH="1">
            <a:off x="4141891" y="2"/>
            <a:ext cx="897712" cy="99631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sz="1013" noProof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03E79E9C-D961-6E47-A5C6-57689BAFF2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lvl1pPr algn="l">
              <a:defRPr/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08BE157-60F2-194D-8C13-4AE120FC9ED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27" name="Заголовок 1" title="Название ">
            <a:extLst>
              <a:ext uri="{FF2B5EF4-FFF2-40B4-BE49-F238E27FC236}">
                <a16:creationId xmlns:a16="http://schemas.microsoft.com/office/drawing/2014/main" id="{C3CC34F4-862A-42E7-B2FA-7B511CC2E879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321609" y="325882"/>
            <a:ext cx="5167031" cy="1789715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2475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32565402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1" userDrawn="1">
          <p15:clr>
            <a:srgbClr val="FBAE40"/>
          </p15:clr>
        </p15:guide>
        <p15:guide id="3" pos="244" userDrawn="1">
          <p15:clr>
            <a:srgbClr val="FBAE40"/>
          </p15:clr>
        </p15:guide>
        <p15:guide id="4" pos="4602" userDrawn="1">
          <p15:clr>
            <a:srgbClr val="FBAE40"/>
          </p15:clr>
        </p15:guide>
        <p15:guide id="5" orient="horz" pos="1211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A4F49194-9068-41AA-B460-962319BF96A4}"/>
              </a:ext>
            </a:extLst>
          </p:cNvPr>
          <p:cNvSpPr txBox="1"/>
          <p:nvPr userDrawn="1"/>
        </p:nvSpPr>
        <p:spPr>
          <a:xfrm>
            <a:off x="6865452" y="367514"/>
            <a:ext cx="579005" cy="386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US" sz="1913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ND</a:t>
            </a:r>
            <a:endParaRPr lang="ru-RU" sz="1913" b="1" noProof="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5806E656-313A-47B1-B381-D004200F7A01}"/>
              </a:ext>
            </a:extLst>
          </p:cNvPr>
          <p:cNvGrpSpPr/>
          <p:nvPr userDrawn="1"/>
        </p:nvGrpSpPr>
        <p:grpSpPr>
          <a:xfrm flipH="1">
            <a:off x="4688417" y="1"/>
            <a:ext cx="2995992" cy="5520529"/>
            <a:chOff x="-192127" y="-2"/>
            <a:chExt cx="4831840" cy="3367272"/>
          </a:xfrm>
        </p:grpSpPr>
        <p:sp>
          <p:nvSpPr>
            <p:cNvPr id="29" name="Диагональная полоса 28">
              <a:extLst>
                <a:ext uri="{FF2B5EF4-FFF2-40B4-BE49-F238E27FC236}">
                  <a16:creationId xmlns:a16="http://schemas.microsoft.com/office/drawing/2014/main" id="{65F8E2DA-4BB4-4421-9172-A11AF38DFEF4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013" noProof="0">
                <a:solidFill>
                  <a:schemeClr val="tx1"/>
                </a:solidFill>
              </a:endParaRPr>
            </a:p>
          </p:txBody>
        </p: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6EDB47F2-B6A7-40B4-8A2C-06719F75C085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Параллелограмм 30">
              <a:extLst>
                <a:ext uri="{FF2B5EF4-FFF2-40B4-BE49-F238E27FC236}">
                  <a16:creationId xmlns:a16="http://schemas.microsoft.com/office/drawing/2014/main" id="{B188E7A9-2351-4B68-98B8-10099CB39CD2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013" noProof="0"/>
            </a:p>
          </p:txBody>
        </p:sp>
      </p:grpSp>
      <p:sp>
        <p:nvSpPr>
          <p:cNvPr id="33" name="Параллелограмм 32">
            <a:extLst>
              <a:ext uri="{FF2B5EF4-FFF2-40B4-BE49-F238E27FC236}">
                <a16:creationId xmlns:a16="http://schemas.microsoft.com/office/drawing/2014/main" id="{F088C182-BF10-45B2-B159-7702E00D31D4}"/>
              </a:ext>
            </a:extLst>
          </p:cNvPr>
          <p:cNvSpPr/>
          <p:nvPr userDrawn="1"/>
        </p:nvSpPr>
        <p:spPr>
          <a:xfrm flipH="1">
            <a:off x="4141891" y="2"/>
            <a:ext cx="897712" cy="99631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ru-RU" sz="1013" noProof="0"/>
          </a:p>
        </p:txBody>
      </p:sp>
      <p:sp>
        <p:nvSpPr>
          <p:cNvPr id="34" name="Текст 4" title="Подзаголовок">
            <a:extLst>
              <a:ext uri="{FF2B5EF4-FFF2-40B4-BE49-F238E27FC236}">
                <a16:creationId xmlns:a16="http://schemas.microsoft.com/office/drawing/2014/main" id="{FB561B16-2788-452A-B7AF-A482256DCDF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733" y="2146677"/>
            <a:ext cx="4568913" cy="94928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125" spc="169">
                <a:solidFill>
                  <a:schemeClr val="accent6"/>
                </a:solidFill>
              </a:defRPr>
            </a:lvl1pPr>
            <a:lvl2pPr marL="257175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D6990C03-1647-2044-B335-6F5F19E4E5F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F03A7CC-E6DC-1544-BE55-15EC1718B77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BDEC780E-6412-1344-A62E-6B84E9CCB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609" y="325882"/>
            <a:ext cx="5167031" cy="1789715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2475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82AC85-33B6-2B49-8BF4-0841444437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753" y="3127039"/>
            <a:ext cx="3240246" cy="6366895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350">
                <a:solidFill>
                  <a:schemeClr val="bg1"/>
                </a:solidFill>
              </a:defRPr>
            </a:lvl2pPr>
            <a:lvl3pPr marL="514350" indent="0">
              <a:buNone/>
              <a:defRPr sz="1350">
                <a:solidFill>
                  <a:schemeClr val="bg1"/>
                </a:solidFill>
              </a:defRPr>
            </a:lvl3pPr>
            <a:lvl4pPr marL="771525" indent="0">
              <a:buNone/>
              <a:defRPr sz="1350">
                <a:solidFill>
                  <a:schemeClr val="bg1"/>
                </a:solidFill>
              </a:defRPr>
            </a:lvl4pPr>
            <a:lvl5pPr marL="1028700" indent="0"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Добавьте текст здесь</a:t>
            </a:r>
          </a:p>
        </p:txBody>
      </p:sp>
      <p:sp>
        <p:nvSpPr>
          <p:cNvPr id="20" name="Диаграмма 2" title="Диаграмма">
            <a:extLst>
              <a:ext uri="{FF2B5EF4-FFF2-40B4-BE49-F238E27FC236}">
                <a16:creationId xmlns:a16="http://schemas.microsoft.com/office/drawing/2014/main" id="{0EF0FD2A-B62A-4931-846D-2602DED26606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3593893" y="3127039"/>
            <a:ext cx="3546324" cy="6367802"/>
          </a:xfrm>
          <a:prstGeom prst="rect">
            <a:avLst/>
          </a:prstGeom>
        </p:spPr>
        <p:txBody>
          <a:bodyPr vert="horz" lIns="91420" tIns="45710" rIns="91420" bIns="45710" rtlCol="0">
            <a:noAutofit/>
          </a:bodyPr>
          <a:lstStyle>
            <a:lvl1pPr marL="0" indent="0" algn="ctr">
              <a:buNone/>
              <a:defRPr sz="1125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 rtl="0"/>
            <a:r>
              <a:rPr lang="ru-RU" noProof="0" dirty="0"/>
              <a:t>Щелкните значок, чтобы добавить диаграмму</a:t>
            </a:r>
          </a:p>
        </p:txBody>
      </p:sp>
    </p:spTree>
    <p:extLst>
      <p:ext uri="{BB962C8B-B14F-4D97-AF65-F5344CB8AC3E}">
        <p14:creationId xmlns:p14="http://schemas.microsoft.com/office/powerpoint/2010/main" val="22004770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1" userDrawn="1">
          <p15:clr>
            <a:srgbClr val="FBAE40"/>
          </p15:clr>
        </p15:guide>
        <p15:guide id="2" pos="2381" userDrawn="1">
          <p15:clr>
            <a:srgbClr val="FBAE40"/>
          </p15:clr>
        </p15:guide>
        <p15:guide id="3" pos="48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аблица 11" title="Таблица">
            <a:extLst>
              <a:ext uri="{FF2B5EF4-FFF2-40B4-BE49-F238E27FC236}">
                <a16:creationId xmlns:a16="http://schemas.microsoft.com/office/drawing/2014/main" id="{7CD3E31F-0AF8-4EB8-B6FA-BD95A2EDA63B}"/>
              </a:ext>
            </a:extLst>
          </p:cNvPr>
          <p:cNvSpPr>
            <a:spLocks noGrp="1"/>
          </p:cNvSpPr>
          <p:nvPr>
            <p:ph type="tbl" sz="quarter" idx="12" hasCustomPrompt="1"/>
          </p:nvPr>
        </p:nvSpPr>
        <p:spPr>
          <a:xfrm>
            <a:off x="329483" y="4154502"/>
            <a:ext cx="6816465" cy="5352423"/>
          </a:xfrm>
          <a:prstGeom prst="rect">
            <a:avLst/>
          </a:prstGeom>
        </p:spPr>
        <p:txBody>
          <a:bodyPr lIns="91420" tIns="45710" rIns="91420" bIns="45710" rtlCol="0">
            <a:noAutofit/>
          </a:bodyPr>
          <a:lstStyle>
            <a:lvl1pPr marL="0" indent="0" algn="ctr">
              <a:buNone/>
              <a:defRPr sz="1125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ru-RU" noProof="0"/>
              <a:t>Щелкните значок, чтобы добавить таблицу</a:t>
            </a:r>
          </a:p>
        </p:txBody>
      </p:sp>
      <p:sp>
        <p:nvSpPr>
          <p:cNvPr id="16" name="Надпись 15">
            <a:extLst>
              <a:ext uri="{FF2B5EF4-FFF2-40B4-BE49-F238E27FC236}">
                <a16:creationId xmlns:a16="http://schemas.microsoft.com/office/drawing/2014/main" id="{B84020D1-D35E-497E-97F1-84A6EA9D048E}"/>
              </a:ext>
            </a:extLst>
          </p:cNvPr>
          <p:cNvSpPr txBox="1"/>
          <p:nvPr userDrawn="1"/>
        </p:nvSpPr>
        <p:spPr>
          <a:xfrm>
            <a:off x="6865452" y="367514"/>
            <a:ext cx="579005" cy="3867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-US" sz="1913" b="1" noProof="0" dirty="0">
                <a:solidFill>
                  <a:schemeClr val="accent1"/>
                </a:solidFill>
                <a:latin typeface="Arial Black" panose="020B0A04020102020204" pitchFamily="34" charset="0"/>
              </a:rPr>
              <a:t>ND</a:t>
            </a:r>
            <a:endParaRPr lang="ru-RU" sz="1913" b="1" noProof="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36C8A74F-FDDF-48E8-AC2B-A5BD59D7D6A3}"/>
              </a:ext>
            </a:extLst>
          </p:cNvPr>
          <p:cNvGrpSpPr/>
          <p:nvPr userDrawn="1"/>
        </p:nvGrpSpPr>
        <p:grpSpPr>
          <a:xfrm flipH="1">
            <a:off x="4688417" y="1"/>
            <a:ext cx="2995992" cy="5520529"/>
            <a:chOff x="-192127" y="-2"/>
            <a:chExt cx="4831840" cy="3367272"/>
          </a:xfrm>
        </p:grpSpPr>
        <p:sp>
          <p:nvSpPr>
            <p:cNvPr id="27" name="Диагональная полоса 26">
              <a:extLst>
                <a:ext uri="{FF2B5EF4-FFF2-40B4-BE49-F238E27FC236}">
                  <a16:creationId xmlns:a16="http://schemas.microsoft.com/office/drawing/2014/main" id="{2D5247F3-E6EB-4003-B1FD-F6200F0738E5}"/>
                </a:ext>
              </a:extLst>
            </p:cNvPr>
            <p:cNvSpPr/>
            <p:nvPr userDrawn="1"/>
          </p:nvSpPr>
          <p:spPr>
            <a:xfrm>
              <a:off x="0" y="-1"/>
              <a:ext cx="4639713" cy="3367271"/>
            </a:xfrm>
            <a:prstGeom prst="diagStripe">
              <a:avLst>
                <a:gd name="adj" fmla="val 51202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013" noProof="0">
                <a:solidFill>
                  <a:schemeClr val="tx1"/>
                </a:solidFill>
              </a:endParaRPr>
            </a:p>
          </p:txBody>
        </p: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E9B7D995-9FB8-4461-8AAA-FA8B9A145B6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1433638" y="-2"/>
              <a:ext cx="1240971" cy="91659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Параллелограмм 32">
              <a:extLst>
                <a:ext uri="{FF2B5EF4-FFF2-40B4-BE49-F238E27FC236}">
                  <a16:creationId xmlns:a16="http://schemas.microsoft.com/office/drawing/2014/main" id="{849B962F-68BC-4B89-B4D8-D862517534DF}"/>
                </a:ext>
              </a:extLst>
            </p:cNvPr>
            <p:cNvSpPr/>
            <p:nvPr userDrawn="1"/>
          </p:nvSpPr>
          <p:spPr>
            <a:xfrm rot="19421162">
              <a:off x="-192127" y="1140864"/>
              <a:ext cx="1354398" cy="214994"/>
            </a:xfrm>
            <a:prstGeom prst="parallelogram">
              <a:avLst>
                <a:gd name="adj" fmla="val 7200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013" noProof="0"/>
            </a:p>
          </p:txBody>
        </p:sp>
      </p:grpSp>
      <p:sp>
        <p:nvSpPr>
          <p:cNvPr id="36" name="Параллелограмм 35">
            <a:extLst>
              <a:ext uri="{FF2B5EF4-FFF2-40B4-BE49-F238E27FC236}">
                <a16:creationId xmlns:a16="http://schemas.microsoft.com/office/drawing/2014/main" id="{8006416B-866C-47E5-8480-109B40F9EAA9}"/>
              </a:ext>
            </a:extLst>
          </p:cNvPr>
          <p:cNvSpPr/>
          <p:nvPr userDrawn="1"/>
        </p:nvSpPr>
        <p:spPr>
          <a:xfrm flipH="1">
            <a:off x="4141891" y="2"/>
            <a:ext cx="897712" cy="996318"/>
          </a:xfrm>
          <a:prstGeom prst="parallelogram">
            <a:avLst>
              <a:gd name="adj" fmla="val 13561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ru-RU" sz="1013" noProof="0"/>
          </a:p>
        </p:txBody>
      </p:sp>
      <p:sp>
        <p:nvSpPr>
          <p:cNvPr id="37" name="Текст 4" title="Подзаголовок">
            <a:extLst>
              <a:ext uri="{FF2B5EF4-FFF2-40B4-BE49-F238E27FC236}">
                <a16:creationId xmlns:a16="http://schemas.microsoft.com/office/drawing/2014/main" id="{FE79FAE9-2A8C-46BA-8738-44CBCF7294A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733" y="2146677"/>
            <a:ext cx="4568913" cy="949284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125" spc="169">
                <a:solidFill>
                  <a:schemeClr val="accent6"/>
                </a:solidFill>
              </a:defRPr>
            </a:lvl1pPr>
            <a:lvl2pPr marL="257175" indent="0">
              <a:buNone/>
              <a:defRPr/>
            </a:lvl2pPr>
          </a:lstStyle>
          <a:p>
            <a:pPr lvl="0" rtl="0"/>
            <a:r>
              <a:rPr lang="ru-RU" noProof="0"/>
              <a:t>НАЖМИТЕ ДЛЯ ИЗМЕНЕНИЯ СТИЛЯ ПОДЗАГОЛОВКА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5750A33E-CEFE-4D43-9554-513B01B1D3D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A960C75-8FA7-5740-9388-2B5112B2C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noProof="0" smtClean="0"/>
              <a:t>‹#›</a:t>
            </a:fld>
            <a:endParaRPr lang="ru-RU" noProof="0"/>
          </a:p>
        </p:txBody>
      </p:sp>
      <p:sp>
        <p:nvSpPr>
          <p:cNvPr id="17" name="Заголовок 1" title="Название ">
            <a:extLst>
              <a:ext uri="{FF2B5EF4-FFF2-40B4-BE49-F238E27FC236}">
                <a16:creationId xmlns:a16="http://schemas.microsoft.com/office/drawing/2014/main" id="{0F525D04-A814-7A4D-9732-11097EA76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1609" y="325882"/>
            <a:ext cx="5167031" cy="1789715"/>
          </a:xfrm>
          <a:prstGeom prst="rect">
            <a:avLst/>
          </a:prstGeom>
        </p:spPr>
        <p:txBody>
          <a:bodyPr bIns="0" rtlCol="0" anchor="b">
            <a:normAutofit/>
          </a:bodyPr>
          <a:lstStyle>
            <a:lvl1pPr>
              <a:defRPr sz="2475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/>
              <a:t>Щелкните, чтобы изменить стиль заголовка образца слайда </a:t>
            </a:r>
          </a:p>
        </p:txBody>
      </p:sp>
    </p:spTree>
    <p:extLst>
      <p:ext uri="{BB962C8B-B14F-4D97-AF65-F5344CB8AC3E}">
        <p14:creationId xmlns:p14="http://schemas.microsoft.com/office/powerpoint/2010/main" val="3415060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1" userDrawn="1">
          <p15:clr>
            <a:srgbClr val="FBAE40"/>
          </p15:clr>
        </p15:guide>
        <p15:guide id="2" pos="2381" userDrawn="1">
          <p15:clr>
            <a:srgbClr val="FBAE40"/>
          </p15:clr>
        </p15:guide>
        <p15:guide id="3" pos="48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ая фотограф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>
            <a:extLst>
              <a:ext uri="{FF2B5EF4-FFF2-40B4-BE49-F238E27FC236}">
                <a16:creationId xmlns:a16="http://schemas.microsoft.com/office/drawing/2014/main" id="{79ED029D-F488-47E5-B064-0E35B31D23A5}"/>
              </a:ext>
            </a:extLst>
          </p:cNvPr>
          <p:cNvSpPr/>
          <p:nvPr userDrawn="1"/>
        </p:nvSpPr>
        <p:spPr>
          <a:xfrm flipV="1">
            <a:off x="1" y="-7"/>
            <a:ext cx="7284062" cy="9820633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013" noProof="0"/>
          </a:p>
        </p:txBody>
      </p:sp>
      <p:sp>
        <p:nvSpPr>
          <p:cNvPr id="5" name="Рисунок 31" title="Изображение">
            <a:extLst>
              <a:ext uri="{FF2B5EF4-FFF2-40B4-BE49-F238E27FC236}">
                <a16:creationId xmlns:a16="http://schemas.microsoft.com/office/drawing/2014/main" id="{D683190A-95C6-428D-AEE4-FC8350C3246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2742" y="509133"/>
            <a:ext cx="7114193" cy="96735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619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/>
              <a:t>Вставьте или перетащите изображение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78F4957-6DDE-40CE-9D33-00B1434FA085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8332827"/>
            <a:ext cx="1464688" cy="193471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1" title="Название ">
            <a:extLst>
              <a:ext uri="{FF2B5EF4-FFF2-40B4-BE49-F238E27FC236}">
                <a16:creationId xmlns:a16="http://schemas.microsoft.com/office/drawing/2014/main" id="{D9A8085F-72C4-4DFB-813E-C5666B0CC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742" y="871188"/>
            <a:ext cx="5167031" cy="1465171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lIns="288000" rtlCol="0" anchor="ctr">
            <a:normAutofit/>
          </a:bodyPr>
          <a:lstStyle>
            <a:lvl1pPr>
              <a:defRPr sz="2025" b="1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Добавьте подпись</a:t>
            </a:r>
          </a:p>
        </p:txBody>
      </p:sp>
    </p:spTree>
    <p:extLst>
      <p:ext uri="{BB962C8B-B14F-4D97-AF65-F5344CB8AC3E}">
        <p14:creationId xmlns:p14="http://schemas.microsoft.com/office/powerpoint/2010/main" val="42375767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3">
            <a:extLst>
              <a:ext uri="{FF2B5EF4-FFF2-40B4-BE49-F238E27FC236}">
                <a16:creationId xmlns:a16="http://schemas.microsoft.com/office/drawing/2014/main" id="{A488AB73-8058-4FB5-9619-FCECCA9F39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30572" y="5396050"/>
            <a:ext cx="2136564" cy="449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013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Название</a:t>
            </a:r>
          </a:p>
        </p:txBody>
      </p:sp>
      <p:sp>
        <p:nvSpPr>
          <p:cNvPr id="10" name="Текст 4">
            <a:extLst>
              <a:ext uri="{FF2B5EF4-FFF2-40B4-BE49-F238E27FC236}">
                <a16:creationId xmlns:a16="http://schemas.microsoft.com/office/drawing/2014/main" id="{359BE165-3EB5-4C11-8B53-6E98C0BC2E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230572" y="5985811"/>
            <a:ext cx="2136564" cy="4490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013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Номер телефона</a:t>
            </a:r>
          </a:p>
        </p:txBody>
      </p:sp>
      <p:sp>
        <p:nvSpPr>
          <p:cNvPr id="11" name="Текст 5">
            <a:extLst>
              <a:ext uri="{FF2B5EF4-FFF2-40B4-BE49-F238E27FC236}">
                <a16:creationId xmlns:a16="http://schemas.microsoft.com/office/drawing/2014/main" id="{79D05293-35AD-495F-A7AE-942398090B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30571" y="6573904"/>
            <a:ext cx="2136565" cy="450669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013">
                <a:latin typeface="+mn-lt"/>
                <a:cs typeface="Calibri Light" panose="020F0302020204030204" pitchFamily="34" charset="0"/>
              </a:defRPr>
            </a:lvl1pPr>
          </a:lstStyle>
          <a:p>
            <a:pPr rtl="0"/>
            <a:r>
              <a:rPr lang="ru-RU" noProof="0"/>
              <a:t>Электронная почта </a:t>
            </a:r>
          </a:p>
        </p:txBody>
      </p:sp>
      <p:sp>
        <p:nvSpPr>
          <p:cNvPr id="14" name="Фигура 4157">
            <a:extLst>
              <a:ext uri="{FF2B5EF4-FFF2-40B4-BE49-F238E27FC236}">
                <a16:creationId xmlns:a16="http://schemas.microsoft.com/office/drawing/2014/main" id="{A30A8F28-98F4-425F-A750-78192A157DF4}"/>
              </a:ext>
            </a:extLst>
          </p:cNvPr>
          <p:cNvSpPr/>
          <p:nvPr userDrawn="1"/>
        </p:nvSpPr>
        <p:spPr>
          <a:xfrm>
            <a:off x="4004879" y="5464779"/>
            <a:ext cx="160516" cy="4035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1431" tIns="21431" rIns="21431" bIns="21431" rtlCol="0" anchor="ctr"/>
          <a:lstStyle/>
          <a:p>
            <a:pPr algn="ctr" defTabSz="257175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sz="1688" noProof="0"/>
          </a:p>
        </p:txBody>
      </p:sp>
      <p:sp>
        <p:nvSpPr>
          <p:cNvPr id="15" name="Фигура 4186">
            <a:extLst>
              <a:ext uri="{FF2B5EF4-FFF2-40B4-BE49-F238E27FC236}">
                <a16:creationId xmlns:a16="http://schemas.microsoft.com/office/drawing/2014/main" id="{2F84D399-8148-4E86-A1E4-BE7D1D81383A}"/>
              </a:ext>
            </a:extLst>
          </p:cNvPr>
          <p:cNvSpPr/>
          <p:nvPr userDrawn="1"/>
        </p:nvSpPr>
        <p:spPr>
          <a:xfrm>
            <a:off x="4035065" y="6077070"/>
            <a:ext cx="100143" cy="4616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1431" tIns="21431" rIns="21431" bIns="21431" rtlCol="0" anchor="ctr"/>
          <a:lstStyle/>
          <a:p>
            <a:pPr algn="ctr" defTabSz="257175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sz="1688" noProof="0"/>
          </a:p>
        </p:txBody>
      </p:sp>
      <p:sp>
        <p:nvSpPr>
          <p:cNvPr id="19" name="Фигура 4379">
            <a:extLst>
              <a:ext uri="{FF2B5EF4-FFF2-40B4-BE49-F238E27FC236}">
                <a16:creationId xmlns:a16="http://schemas.microsoft.com/office/drawing/2014/main" id="{E4408FF8-E342-42F8-BBE9-1220822B5E99}"/>
              </a:ext>
            </a:extLst>
          </p:cNvPr>
          <p:cNvSpPr/>
          <p:nvPr userDrawn="1"/>
        </p:nvSpPr>
        <p:spPr>
          <a:xfrm>
            <a:off x="4004879" y="6747388"/>
            <a:ext cx="160516" cy="2935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8900"/>
                </a:moveTo>
                <a:cubicBezTo>
                  <a:pt x="20618" y="18980"/>
                  <a:pt x="20611" y="19058"/>
                  <a:pt x="20601" y="19135"/>
                </a:cubicBezTo>
                <a:lnTo>
                  <a:pt x="14539" y="10800"/>
                </a:lnTo>
                <a:lnTo>
                  <a:pt x="20601" y="2465"/>
                </a:lnTo>
                <a:cubicBezTo>
                  <a:pt x="20611" y="2542"/>
                  <a:pt x="20618" y="2620"/>
                  <a:pt x="20618" y="2700"/>
                </a:cubicBezTo>
                <a:cubicBezTo>
                  <a:pt x="20618" y="2700"/>
                  <a:pt x="20618" y="18900"/>
                  <a:pt x="20618" y="18900"/>
                </a:cubicBezTo>
                <a:close/>
                <a:moveTo>
                  <a:pt x="19636" y="20250"/>
                </a:moveTo>
                <a:lnTo>
                  <a:pt x="1964" y="20250"/>
                </a:lnTo>
                <a:cubicBezTo>
                  <a:pt x="1849" y="20250"/>
                  <a:pt x="1739" y="20218"/>
                  <a:pt x="1637" y="20168"/>
                </a:cubicBezTo>
                <a:lnTo>
                  <a:pt x="7755" y="11754"/>
                </a:lnTo>
                <a:lnTo>
                  <a:pt x="9440" y="14072"/>
                </a:lnTo>
                <a:cubicBezTo>
                  <a:pt x="9816" y="14589"/>
                  <a:pt x="10308" y="14847"/>
                  <a:pt x="10800" y="14847"/>
                </a:cubicBezTo>
                <a:cubicBezTo>
                  <a:pt x="11292" y="14847"/>
                  <a:pt x="11784" y="14589"/>
                  <a:pt x="12159" y="14072"/>
                </a:cubicBezTo>
                <a:lnTo>
                  <a:pt x="13845" y="11754"/>
                </a:lnTo>
                <a:lnTo>
                  <a:pt x="19964" y="20168"/>
                </a:lnTo>
                <a:cubicBezTo>
                  <a:pt x="19861" y="20218"/>
                  <a:pt x="19752" y="20250"/>
                  <a:pt x="19636" y="20250"/>
                </a:cubicBezTo>
                <a:moveTo>
                  <a:pt x="982" y="18900"/>
                </a:moveTo>
                <a:lnTo>
                  <a:pt x="982" y="2700"/>
                </a:lnTo>
                <a:cubicBezTo>
                  <a:pt x="982" y="2620"/>
                  <a:pt x="989" y="2542"/>
                  <a:pt x="999" y="2465"/>
                </a:cubicBezTo>
                <a:lnTo>
                  <a:pt x="7061" y="10800"/>
                </a:lnTo>
                <a:lnTo>
                  <a:pt x="999" y="19135"/>
                </a:lnTo>
                <a:cubicBezTo>
                  <a:pt x="989" y="19058"/>
                  <a:pt x="982" y="18980"/>
                  <a:pt x="982" y="18900"/>
                </a:cubicBezTo>
                <a:moveTo>
                  <a:pt x="1964" y="1350"/>
                </a:moveTo>
                <a:lnTo>
                  <a:pt x="19636" y="1350"/>
                </a:lnTo>
                <a:cubicBezTo>
                  <a:pt x="19752" y="1350"/>
                  <a:pt x="19861" y="1382"/>
                  <a:pt x="19964" y="1433"/>
                </a:cubicBezTo>
                <a:lnTo>
                  <a:pt x="11465" y="13118"/>
                </a:lnTo>
                <a:cubicBezTo>
                  <a:pt x="11288" y="13362"/>
                  <a:pt x="11051" y="13497"/>
                  <a:pt x="10800" y="13497"/>
                </a:cubicBezTo>
                <a:cubicBezTo>
                  <a:pt x="10549" y="13497"/>
                  <a:pt x="10312" y="13362"/>
                  <a:pt x="10134" y="13118"/>
                </a:cubicBezTo>
                <a:lnTo>
                  <a:pt x="1637" y="1433"/>
                </a:lnTo>
                <a:cubicBezTo>
                  <a:pt x="1739" y="1382"/>
                  <a:pt x="1849" y="1350"/>
                  <a:pt x="1964" y="1350"/>
                </a:cubicBezTo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1209"/>
                  <a:pt x="0" y="2700"/>
                </a:cubicBezTo>
                <a:lnTo>
                  <a:pt x="0" y="18900"/>
                </a:lnTo>
                <a:cubicBezTo>
                  <a:pt x="0" y="2039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391"/>
                  <a:pt x="21600" y="18900"/>
                </a:cubicBezTo>
                <a:lnTo>
                  <a:pt x="21600" y="2700"/>
                </a:lnTo>
                <a:cubicBezTo>
                  <a:pt x="21600" y="1209"/>
                  <a:pt x="20721" y="0"/>
                  <a:pt x="19636" y="0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1431" tIns="21431" rIns="21431" bIns="21431" rtlCol="0" anchor="ctr"/>
          <a:lstStyle/>
          <a:p>
            <a:pPr algn="ctr" defTabSz="257175" rtl="0">
              <a:lnSpc>
                <a:spcPct val="100000"/>
              </a:lnSpc>
              <a:defRPr sz="3000" spc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 SemiBold"/>
                <a:ea typeface="Gill Sans SemiBold"/>
                <a:cs typeface="Gill Sans SemiBold"/>
                <a:sym typeface="Gill Sans SemiBold"/>
              </a:defRPr>
            </a:pPr>
            <a:endParaRPr lang="ru-RU" sz="1688" noProof="0"/>
          </a:p>
        </p:txBody>
      </p:sp>
      <p:sp>
        <p:nvSpPr>
          <p:cNvPr id="21" name="Прямоугольный треугольник 20">
            <a:extLst>
              <a:ext uri="{FF2B5EF4-FFF2-40B4-BE49-F238E27FC236}">
                <a16:creationId xmlns:a16="http://schemas.microsoft.com/office/drawing/2014/main" id="{FDDD2B84-3CB9-4567-8C91-C538E8A1C89F}"/>
              </a:ext>
            </a:extLst>
          </p:cNvPr>
          <p:cNvSpPr/>
          <p:nvPr userDrawn="1"/>
        </p:nvSpPr>
        <p:spPr>
          <a:xfrm flipV="1">
            <a:off x="0" y="-9"/>
            <a:ext cx="6588257" cy="8425158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013" noProof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34EF3020-1476-41B1-9FE7-B476A25C53D3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0"/>
            <a:ext cx="3739340" cy="468403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B1B64EC3-B232-415D-8E27-EB3E24D13922}"/>
              </a:ext>
            </a:extLst>
          </p:cNvPr>
          <p:cNvCxnSpPr>
            <a:cxnSpLocks/>
          </p:cNvCxnSpPr>
          <p:nvPr userDrawn="1"/>
        </p:nvCxnSpPr>
        <p:spPr>
          <a:xfrm flipV="1">
            <a:off x="5583136" y="6118092"/>
            <a:ext cx="1976540" cy="2633354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2261CE2F-F199-4242-AC6C-692676B81FF1}"/>
              </a:ext>
            </a:extLst>
          </p:cNvPr>
          <p:cNvCxnSpPr>
            <a:cxnSpLocks/>
          </p:cNvCxnSpPr>
          <p:nvPr userDrawn="1"/>
        </p:nvCxnSpPr>
        <p:spPr>
          <a:xfrm flipV="1">
            <a:off x="-11059" y="7327456"/>
            <a:ext cx="1190369" cy="1560671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Рисунок 24">
            <a:extLst>
              <a:ext uri="{FF2B5EF4-FFF2-40B4-BE49-F238E27FC236}">
                <a16:creationId xmlns:a16="http://schemas.microsoft.com/office/drawing/2014/main" id="{89C0506D-0CA6-4583-9D04-24E7F4D16A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43795" y="1342236"/>
            <a:ext cx="2745915" cy="8008865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</a:p>
        </p:txBody>
      </p:sp>
      <p:sp>
        <p:nvSpPr>
          <p:cNvPr id="2" name="Заголовок 1" title="Название">
            <a:extLst>
              <a:ext uri="{FF2B5EF4-FFF2-40B4-BE49-F238E27FC236}">
                <a16:creationId xmlns:a16="http://schemas.microsoft.com/office/drawing/2014/main" id="{A648E0EA-49ED-4F2D-A107-8FCE6301FC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53280" y="2839024"/>
            <a:ext cx="3009468" cy="2519782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algn="l">
              <a:defRPr sz="2419" b="1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3905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4674" userDrawn="1">
          <p15:clr>
            <a:srgbClr val="FBAE40"/>
          </p15:clr>
        </p15:guide>
        <p15:guide id="3" pos="86" userDrawn="1">
          <p15:clr>
            <a:srgbClr val="FBAE40"/>
          </p15:clr>
        </p15:guide>
        <p15:guide id="4" orient="horz" pos="6514" userDrawn="1">
          <p15:clr>
            <a:srgbClr val="FBAE40"/>
          </p15:clr>
        </p15:guide>
        <p15:guide id="5" orient="horz" pos="221" userDrawn="1">
          <p15:clr>
            <a:srgbClr val="FBAE40"/>
          </p15:clr>
        </p15:guide>
        <p15:guide id="6" pos="1523" userDrawn="1">
          <p15:clr>
            <a:srgbClr val="FBAE40"/>
          </p15:clr>
        </p15:guide>
        <p15:guide id="7" pos="27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B16155-303B-403D-8B49-D4CEE47D6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9907" y="9909728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915EF5-4ABE-4759-AC09-679CD6083A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11702" y="9909728"/>
            <a:ext cx="45898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bg2"/>
                </a:solidFill>
              </a:defRPr>
            </a:lvl1pPr>
          </a:lstStyle>
          <a:p>
            <a:pPr rtl="0"/>
            <a:fld id="{8699F50C-BE38-4BD0-BA84-9B090E1F2B9B}" type="slidenum">
              <a:rPr lang="ru-RU" noProof="0" smtClean="0"/>
              <a:pPr/>
              <a:t>‹#›</a:t>
            </a:fld>
            <a:endParaRPr lang="ru-RU" noProof="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AA2D2B61-D240-024D-AD60-4162EF152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607" y="325882"/>
            <a:ext cx="6718340" cy="1789714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64885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85" r:id="rId3"/>
    <p:sldLayoutId id="2147483706" r:id="rId4"/>
    <p:sldLayoutId id="2147483708" r:id="rId5"/>
    <p:sldLayoutId id="2147483704" r:id="rId6"/>
    <p:sldLayoutId id="2147483689" r:id="rId7"/>
    <p:sldLayoutId id="2147483668" r:id="rId8"/>
    <p:sldLayoutId id="2147483707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692" r:id="rId17"/>
    <p:sldLayoutId id="2147483697" r:id="rId18"/>
    <p:sldLayoutId id="2147483674" r:id="rId19"/>
  </p:sldLayoutIdLst>
  <p:hf hdr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lang="en-IN" sz="2475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Clr>
          <a:srgbClr val="2E7A40"/>
        </a:buClr>
        <a:buFont typeface="Arial" panose="020B0604020202020204" pitchFamily="34" charset="0"/>
        <a:buChar char="•"/>
        <a:defRPr lang="en-US" sz="135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Clr>
          <a:srgbClr val="2E7A40"/>
        </a:buClr>
        <a:buFont typeface="Arial" panose="020B0604020202020204" pitchFamily="34" charset="0"/>
        <a:buChar char="•"/>
        <a:defRPr lang="en-US" sz="1125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Clr>
          <a:srgbClr val="2E7A40"/>
        </a:buClr>
        <a:buFont typeface="Arial" panose="020B0604020202020204" pitchFamily="34" charset="0"/>
        <a:buChar char="•"/>
        <a:defRPr lang="en-US" sz="1013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Clr>
          <a:srgbClr val="2E7A40"/>
        </a:buClr>
        <a:buFont typeface="Arial" panose="020B0604020202020204" pitchFamily="34" charset="0"/>
        <a:buChar char="•"/>
        <a:defRPr lang="en-US" sz="9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Clr>
          <a:srgbClr val="2E7A40"/>
        </a:buClr>
        <a:buFont typeface="Arial" panose="020B0604020202020204" pitchFamily="34" charset="0"/>
        <a:buChar char="•"/>
        <a:defRPr lang="en-IN" sz="9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57F6BCE-75BB-4ECD-BEA5-21C36A9CC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1297749" y="3848263"/>
            <a:ext cx="2491044" cy="2995839"/>
          </a:xfrm>
        </p:spPr>
      </p:pic>
      <p:sp>
        <p:nvSpPr>
          <p:cNvPr id="18" name="Шестиугольник 17" descr="Сплошной темный шестиугольник в центре изображения">
            <a:extLst>
              <a:ext uri="{FF2B5EF4-FFF2-40B4-BE49-F238E27FC236}">
                <a16:creationId xmlns:a16="http://schemas.microsoft.com/office/drawing/2014/main" id="{0E6B042D-E9CB-40E0-AAE9-6AD11F53E044}"/>
              </a:ext>
            </a:extLst>
          </p:cNvPr>
          <p:cNvSpPr/>
          <p:nvPr/>
        </p:nvSpPr>
        <p:spPr>
          <a:xfrm rot="16200000">
            <a:off x="1858171" y="4760859"/>
            <a:ext cx="1357311" cy="1170097"/>
          </a:xfrm>
          <a:prstGeom prst="hexagon">
            <a:avLst/>
          </a:prstGeom>
          <a:solidFill>
            <a:srgbClr val="0019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013"/>
          </a:p>
        </p:txBody>
      </p:sp>
      <p:grpSp>
        <p:nvGrpSpPr>
          <p:cNvPr id="19" name="Группа 18" descr="Название и логотип компании, группа информации&#10;">
            <a:extLst>
              <a:ext uri="{FF2B5EF4-FFF2-40B4-BE49-F238E27FC236}">
                <a16:creationId xmlns:a16="http://schemas.microsoft.com/office/drawing/2014/main" id="{5B07AEC6-55AE-4E18-BEEA-A226E87C7897}"/>
              </a:ext>
            </a:extLst>
          </p:cNvPr>
          <p:cNvGrpSpPr/>
          <p:nvPr/>
        </p:nvGrpSpPr>
        <p:grpSpPr>
          <a:xfrm>
            <a:off x="2172454" y="5023387"/>
            <a:ext cx="881973" cy="655354"/>
            <a:chOff x="3238428" y="2902286"/>
            <a:chExt cx="1567951" cy="1165072"/>
          </a:xfrm>
        </p:grpSpPr>
        <p:sp>
          <p:nvSpPr>
            <p:cNvPr id="20" name="Надпись 19">
              <a:extLst>
                <a:ext uri="{FF2B5EF4-FFF2-40B4-BE49-F238E27FC236}">
                  <a16:creationId xmlns:a16="http://schemas.microsoft.com/office/drawing/2014/main" id="{94DF2E04-7632-4FED-B0BF-8FB243D982A3}"/>
                </a:ext>
              </a:extLst>
            </p:cNvPr>
            <p:cNvSpPr txBox="1"/>
            <p:nvPr/>
          </p:nvSpPr>
          <p:spPr>
            <a:xfrm>
              <a:off x="3238428" y="2902286"/>
              <a:ext cx="1567951" cy="10874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en-US" sz="3375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ND</a:t>
              </a:r>
              <a:endParaRPr lang="ru-RU" sz="3375" b="1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1" name="Надпись 20">
              <a:extLst>
                <a:ext uri="{FF2B5EF4-FFF2-40B4-BE49-F238E27FC236}">
                  <a16:creationId xmlns:a16="http://schemas.microsoft.com/office/drawing/2014/main" id="{FC9A1C71-347B-44A9-88B4-692D9731582D}"/>
                </a:ext>
              </a:extLst>
            </p:cNvPr>
            <p:cNvSpPr txBox="1"/>
            <p:nvPr/>
          </p:nvSpPr>
          <p:spPr>
            <a:xfrm>
              <a:off x="3342302" y="3687652"/>
              <a:ext cx="1254474" cy="3797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rtl="0"/>
              <a:r>
                <a:rPr lang="en-US" sz="788" dirty="0">
                  <a:solidFill>
                    <a:schemeClr val="bg1"/>
                  </a:solidFill>
                  <a:cs typeface="Calibri Light" panose="020F0302020204030204" pitchFamily="34" charset="0"/>
                </a:rPr>
                <a:t>NOVODETAL</a:t>
              </a:r>
              <a:endParaRPr lang="ru-RU" sz="788" dirty="0">
                <a:solidFill>
                  <a:schemeClr val="bg1"/>
                </a:solidFill>
                <a:cs typeface="Calibri Light" panose="020F0302020204030204" pitchFamily="34" charset="0"/>
              </a:endParaRPr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638ACE-163E-40EB-A458-E794C67EA2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US" dirty="0"/>
              <a:t>NOVODETAL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9205DF-8F5E-49F7-B00E-6F58293F51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6895" y="5652125"/>
            <a:ext cx="3030642" cy="1816496"/>
          </a:xfrm>
        </p:spPr>
        <p:txBody>
          <a:bodyPr rtlCol="0"/>
          <a:lstStyle/>
          <a:p>
            <a:pPr rtl="0"/>
            <a:r>
              <a:rPr lang="ru-RU" dirty="0"/>
              <a:t>Производство деталей трубопровода</a:t>
            </a:r>
          </a:p>
        </p:txBody>
      </p:sp>
    </p:spTree>
    <p:extLst>
      <p:ext uri="{BB962C8B-B14F-4D97-AF65-F5344CB8AC3E}">
        <p14:creationId xmlns:p14="http://schemas.microsoft.com/office/powerpoint/2010/main" val="398069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smtClean="0"/>
              <a:pPr rtl="0"/>
              <a:t>10</a:t>
            </a:fld>
            <a:endParaRPr lang="ru-RU"/>
          </a:p>
        </p:txBody>
      </p:sp>
      <p:sp>
        <p:nvSpPr>
          <p:cNvPr id="35" name="Надпись 16">
            <a:extLst>
              <a:ext uri="{FF2B5EF4-FFF2-40B4-BE49-F238E27FC236}">
                <a16:creationId xmlns:a16="http://schemas.microsoft.com/office/drawing/2014/main" id="{C80B5C50-2DA5-4A42-940B-A7BBF889F500}"/>
              </a:ext>
            </a:extLst>
          </p:cNvPr>
          <p:cNvSpPr txBox="1"/>
          <p:nvPr/>
        </p:nvSpPr>
        <p:spPr>
          <a:xfrm>
            <a:off x="5227638" y="590110"/>
            <a:ext cx="1930984" cy="38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913" b="1" dirty="0">
                <a:solidFill>
                  <a:schemeClr val="accent1"/>
                </a:solidFill>
                <a:latin typeface="Arial Black" panose="020B0A04020102020204" pitchFamily="34" charset="0"/>
              </a:rPr>
              <a:t>NOVODETAL</a:t>
            </a:r>
            <a:endParaRPr lang="ru-RU" sz="1913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9E42816-F788-43C4-B1EA-B7F6DAFBA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063660"/>
              </p:ext>
            </p:extLst>
          </p:nvPr>
        </p:nvGraphicFramePr>
        <p:xfrm>
          <a:off x="721075" y="1097756"/>
          <a:ext cx="6156102" cy="79453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00">
                  <a:extLst>
                    <a:ext uri="{9D8B030D-6E8A-4147-A177-3AD203B41FA5}">
                      <a16:colId xmlns:a16="http://schemas.microsoft.com/office/drawing/2014/main" val="450313480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470266322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1678892319"/>
                    </a:ext>
                  </a:extLst>
                </a:gridCol>
              </a:tblGrid>
              <a:tr h="597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Наименование, типы, марки, модели однородной продукции, составные части изделия или комплекса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Обозначение документации, по которой выпускается продукция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4889066"/>
                  </a:ext>
                </a:extLst>
              </a:tr>
              <a:tr h="915003"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Переходы с фланцами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22806-83  «Сборочные единицы и детали трубопроводов. Переходы с фланцами на 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св. 10 до 100 МПа (св. 100 до 1000 кгс/см</a:t>
                      </a:r>
                      <a:r>
                        <a:rPr lang="ru-RU" sz="1013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Конструкция и размеры»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835969"/>
                  </a:ext>
                </a:extLst>
              </a:tr>
              <a:tr h="278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Отводы линзовые с фланцами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22808-83 «Сборочные единицы и детали трубопроводов. Отводы линзовые фланцевые на 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св. 10 до 100 МПа (св. 100 до 1000 кгс/см</a:t>
                      </a:r>
                      <a:r>
                        <a:rPr lang="ru-RU" sz="1013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Конструкция и размеры»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5661186"/>
                  </a:ext>
                </a:extLst>
              </a:tr>
              <a:tr h="278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Линзы с двумя отводами и фланцами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22809-83 «Сборочные единицы и детали трубопроводов. Линзы с двумя отводами и фланцами на 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св. 10 до 100 МПа (св. 100 до 1000 кгс/см</a:t>
                      </a:r>
                      <a:r>
                        <a:rPr lang="ru-RU" sz="1013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Конструкция и размеры»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Технологические трубопроводы различного назначения.</a:t>
                      </a:r>
                    </a:p>
                    <a:p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Нефтяная</a:t>
                      </a:r>
                    </a:p>
                    <a:p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Газовая</a:t>
                      </a:r>
                    </a:p>
                    <a:p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Нефтеперерабатывающая</a:t>
                      </a:r>
                    </a:p>
                    <a:p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Нефтехимическая</a:t>
                      </a:r>
                    </a:p>
                    <a:p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Химическая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7966410"/>
                  </a:ext>
                </a:extLst>
              </a:tr>
              <a:tr h="278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Угольники с карманами под термометры сопротивления и термоэлектрические термометры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22810-83 «Сборочные единицы и детали трубопроводов. Угольники под термометры сопротивления и термоэлектрические термометры на 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св. 10 до 100 МПа (св. 100 до 1000 кгс/см</a:t>
                      </a:r>
                      <a:r>
                        <a:rPr lang="ru-RU" sz="1013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Конструкция и размеры»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1760004"/>
                  </a:ext>
                </a:extLst>
              </a:tr>
              <a:tr h="278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Отводы под термометры сопротивления и термоэлектрические термометры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2811-83 «Сборочные единицы и детали трубопроводов. Отводы под термометры сопротивления и термоэлектрические термометры на 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св. 10 до 100 МПа (св. 100 до 1000 кгс/см</a:t>
                      </a:r>
                      <a:r>
                        <a:rPr lang="ru-RU" sz="1013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Конструкция и размеры»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2047314"/>
                  </a:ext>
                </a:extLst>
              </a:tr>
              <a:tr h="278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Карманы под термометры сопротивления и термоэлектрические термометры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22812-83 «Сборочные единицы и детали трубопроводов. Карманы под термометры сопротивления и термоэлектрические термометры на 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св. 10 до 100 МПа (св. 100 до 1000 кгс/см</a:t>
                      </a:r>
                      <a:r>
                        <a:rPr lang="ru-RU" sz="1013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Конструкция и размеры»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2705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785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smtClean="0"/>
              <a:pPr rtl="0"/>
              <a:t>11</a:t>
            </a:fld>
            <a:endParaRPr lang="ru-RU"/>
          </a:p>
        </p:txBody>
      </p:sp>
      <p:sp>
        <p:nvSpPr>
          <p:cNvPr id="35" name="Надпись 16">
            <a:extLst>
              <a:ext uri="{FF2B5EF4-FFF2-40B4-BE49-F238E27FC236}">
                <a16:creationId xmlns:a16="http://schemas.microsoft.com/office/drawing/2014/main" id="{C80B5C50-2DA5-4A42-940B-A7BBF889F500}"/>
              </a:ext>
            </a:extLst>
          </p:cNvPr>
          <p:cNvSpPr txBox="1"/>
          <p:nvPr/>
        </p:nvSpPr>
        <p:spPr>
          <a:xfrm>
            <a:off x="5227638" y="590110"/>
            <a:ext cx="1930984" cy="38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913" b="1" dirty="0">
                <a:solidFill>
                  <a:schemeClr val="accent1"/>
                </a:solidFill>
                <a:latin typeface="Arial Black" panose="020B0A04020102020204" pitchFamily="34" charset="0"/>
              </a:rPr>
              <a:t>NOVODETAL</a:t>
            </a:r>
            <a:endParaRPr lang="ru-RU" sz="1913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9E42816-F788-43C4-B1EA-B7F6DAFBA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009531"/>
              </p:ext>
            </p:extLst>
          </p:nvPr>
        </p:nvGraphicFramePr>
        <p:xfrm>
          <a:off x="733601" y="1097757"/>
          <a:ext cx="6156102" cy="8241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00">
                  <a:extLst>
                    <a:ext uri="{9D8B030D-6E8A-4147-A177-3AD203B41FA5}">
                      <a16:colId xmlns:a16="http://schemas.microsoft.com/office/drawing/2014/main" val="450313480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470266322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1678892319"/>
                    </a:ext>
                  </a:extLst>
                </a:gridCol>
              </a:tblGrid>
              <a:tr h="597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Наименование, типы, марки, модели однородной продукции, составные части изделия или комплекса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Обозначение документации, по которой выпускается продукция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4889066"/>
                  </a:ext>
                </a:extLst>
              </a:tr>
              <a:tr h="278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Фланцы переходные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22813-83 «Сборочные единицы и детали трубопроводов. Фланцы переходные на 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св. 10 до 100 МПа (св. 100 до 1000 кгс/см</a:t>
                      </a:r>
                      <a:r>
                        <a:rPr lang="ru-RU" sz="1013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Конструкция и размеры»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8">
                  <a:txBody>
                    <a:bodyPr/>
                    <a:lstStyle/>
                    <a:p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7966410"/>
                  </a:ext>
                </a:extLst>
              </a:tr>
              <a:tr h="278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Фланцы переходные со вставками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22814-83 «Сборочные единицы и детали трубопроводов. Фланцы переходные со вставками на 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св. 10 до 100 МПа (св. 100 до 1000 кгс/см</a:t>
                      </a:r>
                      <a:r>
                        <a:rPr lang="ru-RU" sz="1013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Конструкция и размеры»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1760004"/>
                  </a:ext>
                </a:extLst>
              </a:tr>
              <a:tr h="278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Заглушки фланцевые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22815-83 «Сборочные единицы и детали трубопроводов. Заглушки фланцевые на 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св. 10 до 100 МПа (св. 100 до 1000 кгс/см</a:t>
                      </a:r>
                      <a:r>
                        <a:rPr lang="ru-RU" sz="1013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Конструкция и размеры»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2047314"/>
                  </a:ext>
                </a:extLst>
              </a:tr>
              <a:tr h="278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Заглушки фланцевые со вставками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22816-83 «Сборочные единицы и детали трубопроводов. Заглушки фланцевые со вставками на 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св. 10 до 100 МПа (св. 100 до 1000 кгс/см</a:t>
                      </a:r>
                      <a:r>
                        <a:rPr lang="ru-RU" sz="1013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Конструкция и размеры»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2705825"/>
                  </a:ext>
                </a:extLst>
              </a:tr>
              <a:tr h="278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Отводы гнутые с фланцами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22817-83 «Сборочные единицы и детали трубопроводов.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Отводыгнутые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фланцами на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св. 10 до 100 МПа (св. 100 до1000 кгс/см кв.). Конструкция и размеры»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713691"/>
                  </a:ext>
                </a:extLst>
              </a:tr>
              <a:tr h="278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Колена с углом 90 градусов и опорой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22818-83 «Сборочные единицы и детали трубопроводов. Колена с углом 90</a:t>
                      </a:r>
                      <a:r>
                        <a:rPr lang="ru-RU" sz="1013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опорой на 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св. 10 до 100 МПа (св. 100 до 1000 кгс/см</a:t>
                      </a:r>
                      <a:r>
                        <a:rPr lang="ru-RU" sz="1013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Конструкция и размеры»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7964355"/>
                  </a:ext>
                </a:extLst>
              </a:tr>
              <a:tr h="278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Колена двойные 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22819-83 «Сборочные единицы и детали трубопроводов. Колена двойные на 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св. 10 до 100 МПа (св. 100 до 1000 кгс/см</a:t>
                      </a:r>
                      <a:r>
                        <a:rPr lang="ru-RU" sz="1013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Конструкция и размеры»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7868520"/>
                  </a:ext>
                </a:extLst>
              </a:tr>
              <a:tr h="278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Угольники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22820-83 «Сборочные единицы и детали трубопроводов. Угольники на 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св. 10 до 100 МПа (св. 100 до 1000 кгс/см</a:t>
                      </a:r>
                      <a:r>
                        <a:rPr lang="ru-RU" sz="1013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Конструкция и размеры»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0996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712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smtClean="0"/>
              <a:pPr rtl="0"/>
              <a:t>12</a:t>
            </a:fld>
            <a:endParaRPr lang="ru-RU"/>
          </a:p>
        </p:txBody>
      </p:sp>
      <p:sp>
        <p:nvSpPr>
          <p:cNvPr id="35" name="Надпись 16">
            <a:extLst>
              <a:ext uri="{FF2B5EF4-FFF2-40B4-BE49-F238E27FC236}">
                <a16:creationId xmlns:a16="http://schemas.microsoft.com/office/drawing/2014/main" id="{C80B5C50-2DA5-4A42-940B-A7BBF889F500}"/>
              </a:ext>
            </a:extLst>
          </p:cNvPr>
          <p:cNvSpPr txBox="1"/>
          <p:nvPr/>
        </p:nvSpPr>
        <p:spPr>
          <a:xfrm>
            <a:off x="5227638" y="590110"/>
            <a:ext cx="1930984" cy="38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913" b="1" dirty="0">
                <a:solidFill>
                  <a:schemeClr val="accent1"/>
                </a:solidFill>
                <a:latin typeface="Arial Black" panose="020B0A04020102020204" pitchFamily="34" charset="0"/>
              </a:rPr>
              <a:t>NOVODETAL</a:t>
            </a:r>
            <a:endParaRPr lang="ru-RU" sz="1913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9E42816-F788-43C4-B1EA-B7F6DAFBA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744402"/>
              </p:ext>
            </p:extLst>
          </p:nvPr>
        </p:nvGraphicFramePr>
        <p:xfrm>
          <a:off x="720725" y="1097757"/>
          <a:ext cx="6156102" cy="7544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00">
                  <a:extLst>
                    <a:ext uri="{9D8B030D-6E8A-4147-A177-3AD203B41FA5}">
                      <a16:colId xmlns:a16="http://schemas.microsoft.com/office/drawing/2014/main" val="450313480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470266322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1678892319"/>
                    </a:ext>
                  </a:extLst>
                </a:gridCol>
              </a:tblGrid>
              <a:tr h="597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Наименование, типы, марки, модели однородной продукции, составные части изделия или комплекса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Обозначение документации, по которой выпускается продукция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4889066"/>
                  </a:ext>
                </a:extLst>
              </a:tr>
              <a:tr h="278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Угольники с ответвлениями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22821-83 «Сборочные единицы и детали трубопроводов. Угольники с ответвлениями на 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св. 10 до 100 МПа (св. 100 до 1000 кгс/см</a:t>
                      </a:r>
                      <a:r>
                        <a:rPr lang="ru-RU" sz="1013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Конструкция и размеры»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7">
                  <a:txBody>
                    <a:bodyPr/>
                    <a:lstStyle/>
                    <a:p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7966410"/>
                  </a:ext>
                </a:extLst>
              </a:tr>
              <a:tr h="278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Тройники переходные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22822-83 «Сборочные единицы и детали трубопроводов. Тройники переходные на 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св. 10 до 100 МПа (св. 100 до 1000 кгс/см</a:t>
                      </a:r>
                      <a:r>
                        <a:rPr lang="ru-RU" sz="1013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Конструкция и размеры»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1760004"/>
                  </a:ext>
                </a:extLst>
              </a:tr>
              <a:tr h="278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Тройники проходные с ответвлениями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22823-83 «Сборочные единицы и детали трубопроводов. Тройники проходные с ответвлениями 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наРу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св. 10 до 100 МПа (св. 100 до 1000 кгс/см</a:t>
                      </a:r>
                      <a:r>
                        <a:rPr lang="ru-RU" sz="1013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Конструкция и размеры»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2047314"/>
                  </a:ext>
                </a:extLst>
              </a:tr>
              <a:tr h="278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Тройники переходные несимметричные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22824-83 «Сборочные единицы и детали трубопроводов. Тройники переходные несимметричные на 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св. 10 до 100 МПа (св. 100 до 1000 кгс/см</a:t>
                      </a:r>
                      <a:r>
                        <a:rPr lang="ru-RU" sz="1013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Конструкция и размеры»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2705825"/>
                  </a:ext>
                </a:extLst>
              </a:tr>
              <a:tr h="278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Тройники-вставки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22825-83 «Сборочные единицы и детали трубопроводов. Тройники-вставки на 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св. 10 до 100 МПа (св. 100 до 1000 кгс/см</a:t>
                      </a:r>
                      <a:r>
                        <a:rPr lang="ru-RU" sz="1013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Конструкция и размеры»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713691"/>
                  </a:ext>
                </a:extLst>
              </a:tr>
              <a:tr h="278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Переходы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22826-83 «Сборочные единицы и детали трубопроводов. Переходы на 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св. 10 до 100 МПа (св. 100 до 1000 кгс/см</a:t>
                      </a:r>
                      <a:r>
                        <a:rPr lang="ru-RU" sz="1013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Конструкция и размеры»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7964355"/>
                  </a:ext>
                </a:extLst>
              </a:tr>
              <a:tr h="278359">
                <a:tc>
                  <a:txBody>
                    <a:bodyPr/>
                    <a:lstStyle/>
                    <a:p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Колена,</a:t>
                      </a:r>
                    </a:p>
                    <a:p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Отводы,</a:t>
                      </a:r>
                    </a:p>
                    <a:p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Переходы,</a:t>
                      </a:r>
                    </a:p>
                    <a:p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Штуцера,</a:t>
                      </a:r>
                    </a:p>
                    <a:p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Тройники,</a:t>
                      </a:r>
                    </a:p>
                    <a:p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Угольники,</a:t>
                      </a:r>
                    </a:p>
                    <a:p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Фланцы,</a:t>
                      </a:r>
                    </a:p>
                    <a:p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Заглушки фланцевые.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Р 99955-2013 «Сборочные единицы и детали трубопроводов на давление свыше 10 до 100 МПа. Общие технические требования.»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7868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7380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smtClean="0"/>
              <a:pPr rtl="0"/>
              <a:t>13</a:t>
            </a:fld>
            <a:endParaRPr lang="ru-RU"/>
          </a:p>
        </p:txBody>
      </p:sp>
      <p:sp>
        <p:nvSpPr>
          <p:cNvPr id="35" name="Надпись 16">
            <a:extLst>
              <a:ext uri="{FF2B5EF4-FFF2-40B4-BE49-F238E27FC236}">
                <a16:creationId xmlns:a16="http://schemas.microsoft.com/office/drawing/2014/main" id="{C80B5C50-2DA5-4A42-940B-A7BBF889F500}"/>
              </a:ext>
            </a:extLst>
          </p:cNvPr>
          <p:cNvSpPr txBox="1"/>
          <p:nvPr/>
        </p:nvSpPr>
        <p:spPr>
          <a:xfrm>
            <a:off x="5227638" y="590110"/>
            <a:ext cx="1930984" cy="38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913" b="1" dirty="0">
                <a:solidFill>
                  <a:schemeClr val="accent1"/>
                </a:solidFill>
                <a:latin typeface="Arial Black" panose="020B0A04020102020204" pitchFamily="34" charset="0"/>
              </a:rPr>
              <a:t>NOVODETAL</a:t>
            </a:r>
            <a:endParaRPr lang="ru-RU" sz="1913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9E42816-F788-43C4-B1EA-B7F6DAFBA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645777"/>
              </p:ext>
            </p:extLst>
          </p:nvPr>
        </p:nvGraphicFramePr>
        <p:xfrm>
          <a:off x="724156" y="1097757"/>
          <a:ext cx="6156102" cy="8085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00">
                  <a:extLst>
                    <a:ext uri="{9D8B030D-6E8A-4147-A177-3AD203B41FA5}">
                      <a16:colId xmlns:a16="http://schemas.microsoft.com/office/drawing/2014/main" val="450313480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470266322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1678892319"/>
                    </a:ext>
                  </a:extLst>
                </a:gridCol>
              </a:tblGrid>
              <a:tr h="597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Наименование, типы, марки, модели однородной продукции, составные части изделия или комплекса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Обозначение документации, по которой выпускается продукция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4889066"/>
                  </a:ext>
                </a:extLst>
              </a:tr>
              <a:tr h="278359">
                <a:tc>
                  <a:txBody>
                    <a:bodyPr/>
                    <a:lstStyle/>
                    <a:p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Колена,</a:t>
                      </a:r>
                    </a:p>
                    <a:p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Переходы,</a:t>
                      </a:r>
                    </a:p>
                    <a:p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Тройники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79814898 108-2009 «Детали и элементы трубопроводов атомных станций из коррозионно-стойких сталей на давление 2,2 МПа (22 кгс/см</a:t>
                      </a:r>
                      <a:r>
                        <a:rPr lang="ru-RU" sz="1013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Технические требования» (для технологических трубопроводов)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rowSpan="6">
                  <a:txBody>
                    <a:bodyPr/>
                    <a:lstStyle/>
                    <a:p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Технологические трубопроводы различного назначения.</a:t>
                      </a:r>
                    </a:p>
                    <a:p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Нефтеперерабатывающая</a:t>
                      </a:r>
                    </a:p>
                    <a:p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Нефтехимическая</a:t>
                      </a:r>
                    </a:p>
                    <a:p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Химическая</a:t>
                      </a:r>
                    </a:p>
                    <a:p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Энергетическая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966410"/>
                  </a:ext>
                </a:extLst>
              </a:tr>
              <a:tr h="278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Колена крутоизогнутые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79814898 111-2009 «Детали и элементы трубопроводов атомных станций из коррозионно-стойких сталей на давление 2,2 МПа (22 кгс/см</a:t>
                      </a:r>
                      <a:r>
                        <a:rPr lang="ru-RU" sz="1013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Колена крутоизогнутые. Конструкция и размеры» (для технологических трубопроводов)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1760004"/>
                  </a:ext>
                </a:extLst>
              </a:tr>
              <a:tr h="278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Колена секторные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79814898 112-2009 «Детали и элементы трубопроводов атомных станций из коррозионно-стойких сталей на давление 2,2 МПа (22 кгс/см</a:t>
                      </a:r>
                      <a:r>
                        <a:rPr lang="ru-RU" sz="1013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Колена секторные. Конструкция и размеры» (для технологических трубопроводов)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2047314"/>
                  </a:ext>
                </a:extLst>
              </a:tr>
              <a:tr h="278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Колена гнутые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79814898 113-2009 «Детали и элементы трубопроводов атомных станций из коррозионно-стойких сталей на давление 2,2 МПа (22 кгс/см</a:t>
                      </a:r>
                      <a:r>
                        <a:rPr lang="ru-RU" sz="1013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Колена гнутые. Конструкция и размеры» (для технологических трубопроводов)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2705825"/>
                  </a:ext>
                </a:extLst>
              </a:tr>
              <a:tr h="278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Трубы  гнутые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79814898 114-2009 «Детали и элементы трубопроводов атомных станций из коррозионно-стойких сталей на давление 2,2 МПа (22 кгс/см</a:t>
                      </a:r>
                      <a:r>
                        <a:rPr lang="ru-RU" sz="1013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Трубы  гнутые. Конструкция и размеры» (для технологических трубопроводов)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713691"/>
                  </a:ext>
                </a:extLst>
              </a:tr>
              <a:tr h="278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Переходы бесшовные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79814898 115-2009 «Детали и элементы трубопроводов атомных станций из коррозионно-стойких сталей на давление 2,2 МПа (22 кгс/см</a:t>
                      </a:r>
                      <a:r>
                        <a:rPr lang="ru-RU" sz="1013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Переходы бесшовные. Конструкция и размеры» (для технологических трубопроводов)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7964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1220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smtClean="0"/>
              <a:pPr rtl="0"/>
              <a:t>14</a:t>
            </a:fld>
            <a:endParaRPr lang="ru-RU"/>
          </a:p>
        </p:txBody>
      </p:sp>
      <p:sp>
        <p:nvSpPr>
          <p:cNvPr id="35" name="Надпись 16">
            <a:extLst>
              <a:ext uri="{FF2B5EF4-FFF2-40B4-BE49-F238E27FC236}">
                <a16:creationId xmlns:a16="http://schemas.microsoft.com/office/drawing/2014/main" id="{C80B5C50-2DA5-4A42-940B-A7BBF889F500}"/>
              </a:ext>
            </a:extLst>
          </p:cNvPr>
          <p:cNvSpPr txBox="1"/>
          <p:nvPr/>
        </p:nvSpPr>
        <p:spPr>
          <a:xfrm>
            <a:off x="5227638" y="590110"/>
            <a:ext cx="1930984" cy="38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913" b="1" dirty="0">
                <a:solidFill>
                  <a:schemeClr val="accent1"/>
                </a:solidFill>
                <a:latin typeface="Arial Black" panose="020B0A04020102020204" pitchFamily="34" charset="0"/>
              </a:rPr>
              <a:t>NOVODETAL</a:t>
            </a:r>
            <a:endParaRPr lang="ru-RU" sz="1913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9E42816-F788-43C4-B1EA-B7F6DAFBA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150502"/>
              </p:ext>
            </p:extLst>
          </p:nvPr>
        </p:nvGraphicFramePr>
        <p:xfrm>
          <a:off x="720725" y="1097757"/>
          <a:ext cx="6156102" cy="8795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00">
                  <a:extLst>
                    <a:ext uri="{9D8B030D-6E8A-4147-A177-3AD203B41FA5}">
                      <a16:colId xmlns:a16="http://schemas.microsoft.com/office/drawing/2014/main" val="450313480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470266322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1678892319"/>
                    </a:ext>
                  </a:extLst>
                </a:gridCol>
              </a:tblGrid>
              <a:tr h="597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Наименование, типы, марки, модели однородной продукции, составные части изделия или комплекса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Обозначение документации, по которой выпускается продукция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4889066"/>
                  </a:ext>
                </a:extLst>
              </a:tr>
              <a:tr h="278359">
                <a:tc>
                  <a:txBody>
                    <a:bodyPr/>
                    <a:lstStyle/>
                    <a:p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Переходы точеные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79814898 116-2009 «Детали и элементы трубопроводов атомных станций из коррозионно-стойких сталей на давление 2,2 МПа (22 кгс/см2). Переходы точеные. Конструкция и размеры» (для технологических трубопроводов)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rowSpan="6">
                  <a:txBody>
                    <a:bodyPr/>
                    <a:lstStyle/>
                    <a:p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966410"/>
                  </a:ext>
                </a:extLst>
              </a:tr>
              <a:tr h="278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Переходы сварные листовые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79814898 117-2009 «Детали и элементы трубопроводов атомных станций из коррозионно-стойких сталей на давление 2,2 МПа (22 кгс/см2). Переходы сварные листовые. Конструкция и размеры» (для технологических трубопроводов)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1760004"/>
                  </a:ext>
                </a:extLst>
              </a:tr>
              <a:tr h="278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Кольца подкладные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79814898 118-2009 «Детали и элементы трубопроводов атомных станций из коррозионно-стойких сталей на давление 2,2 МПа (22 кгс/см2). Кольца подкладные. Конструкция и размеры» (для технологических трубопроводов)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2047314"/>
                  </a:ext>
                </a:extLst>
              </a:tr>
              <a:tr h="278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Ответвления трубопроводов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79814898 119-2009 «Детали и элементы трубопроводов атомных станций из коррозионно-стойких сталей на давление 2,2 МПа (22 кгс/см2). Ответвления трубопроводов. Конструкция и размеры» (для технологических трубопроводов)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2705825"/>
                  </a:ext>
                </a:extLst>
              </a:tr>
              <a:tr h="278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Тройники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равнопроходные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сверленые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79814898 120-2009 «Детали и элементы трубопроводов атомных станций из коррозионно-стойких сталей на давление 2,2 МПа (22 кгс/см2). Тройники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равнопроходные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сверленые. Конструкция и размеры» (для технологических трубопроводов)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713691"/>
                  </a:ext>
                </a:extLst>
              </a:tr>
              <a:tr h="134902"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Тройники переходные с усиленным штуцером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79814898 121-2009 «Детали и элементы трубопроводов атомных станций из коррозионно-стойких сталей на давление 2,2 МПа (22 кгс/см2). Тройники переходные с усиленным штуцером. Конструкция и размеры» (для технологических трубопроводов)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7964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173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smtClean="0"/>
              <a:pPr rtl="0"/>
              <a:t>15</a:t>
            </a:fld>
            <a:endParaRPr lang="ru-RU"/>
          </a:p>
        </p:txBody>
      </p:sp>
      <p:sp>
        <p:nvSpPr>
          <p:cNvPr id="35" name="Надпись 16">
            <a:extLst>
              <a:ext uri="{FF2B5EF4-FFF2-40B4-BE49-F238E27FC236}">
                <a16:creationId xmlns:a16="http://schemas.microsoft.com/office/drawing/2014/main" id="{C80B5C50-2DA5-4A42-940B-A7BBF889F500}"/>
              </a:ext>
            </a:extLst>
          </p:cNvPr>
          <p:cNvSpPr txBox="1"/>
          <p:nvPr/>
        </p:nvSpPr>
        <p:spPr>
          <a:xfrm>
            <a:off x="5227638" y="590110"/>
            <a:ext cx="1930984" cy="38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913" b="1" dirty="0">
                <a:solidFill>
                  <a:schemeClr val="accent1"/>
                </a:solidFill>
                <a:latin typeface="Arial Black" panose="020B0A04020102020204" pitchFamily="34" charset="0"/>
              </a:rPr>
              <a:t>NOVODETAL</a:t>
            </a:r>
            <a:endParaRPr lang="ru-RU" sz="1913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9E42816-F788-43C4-B1EA-B7F6DAFBA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545259"/>
              </p:ext>
            </p:extLst>
          </p:nvPr>
        </p:nvGraphicFramePr>
        <p:xfrm>
          <a:off x="720725" y="1097435"/>
          <a:ext cx="6156102" cy="8993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00">
                  <a:extLst>
                    <a:ext uri="{9D8B030D-6E8A-4147-A177-3AD203B41FA5}">
                      <a16:colId xmlns:a16="http://schemas.microsoft.com/office/drawing/2014/main" val="450313480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470266322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1678892319"/>
                    </a:ext>
                  </a:extLst>
                </a:gridCol>
              </a:tblGrid>
              <a:tr h="682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Наименование, типы, марки, модели однородной продукции, составные части изделия или комплекса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Обозначение документации, по которой выпускается продукция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4889066"/>
                  </a:ext>
                </a:extLst>
              </a:tr>
              <a:tr h="121816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Штуцера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79814898 122-2009 «Детали и элементы трубопроводов атомных станций из коррозионно-стойких сталей на давление 2,2 МПа (22 кгс/см2). Штуцера. Конструкция и размеры» (для технологических трубопроводов)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966410"/>
                  </a:ext>
                </a:extLst>
              </a:tr>
              <a:tr h="139365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Штуцера для ответвлений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79814898 123-2009 «Детали и элементы трубопроводов атомных станций из коррозионно-стойких сталей на давление 2,2 МПа (22 кгс/см2). Штуцера для ответвлений. Конструкция и размеры» (для технологических трубопроводов)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1760004"/>
                  </a:ext>
                </a:extLst>
              </a:tr>
              <a:tr h="27976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Тройник сварные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79814898 124-2009 «Детали и элементы трубопроводов атомных станций из коррозионно-стойких сталей на давление 2,2 МПа (22 кгс/см2). Тройники сварные равнопроходные. Конструкция и размеры» (для технологических трубопроводов)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79814898 125-2009 «Детали и элементы трубопроводов атомных станций из коррозионно-стойких сталей на давление 2,2 МПа (22 кгс/см2). Тройники сварные переходные. Конструкция и размеры» (для технологических трубопроводов)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2047314"/>
                  </a:ext>
                </a:extLst>
              </a:tr>
              <a:tr h="28156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Тройник сварные с накладкой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79814898 126-2009 «Детали и элементы трубопроводов атомных станций из коррозионно-стойких сталей на давление 2,2 МПа (22 кгс/см2). Тройники сварные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равнопроходные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накладкой. Конструкция и размеры» (для технологических трубопроводов)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79814898 127-2009 «Детали и элементы трубопроводов атомных станций из коррозионно-стойких сталей на давление 2,2 МПа (22 кгс/см2). Тройники сварные переходные с накладкой. Конструкция и размеры» (для технологических трубопроводов) </a:t>
                      </a:r>
                      <a:endParaRPr lang="en-US" sz="1013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2705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173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smtClean="0"/>
              <a:pPr rtl="0"/>
              <a:t>16</a:t>
            </a:fld>
            <a:endParaRPr lang="ru-RU"/>
          </a:p>
        </p:txBody>
      </p:sp>
      <p:sp>
        <p:nvSpPr>
          <p:cNvPr id="35" name="Надпись 16">
            <a:extLst>
              <a:ext uri="{FF2B5EF4-FFF2-40B4-BE49-F238E27FC236}">
                <a16:creationId xmlns:a16="http://schemas.microsoft.com/office/drawing/2014/main" id="{C80B5C50-2DA5-4A42-940B-A7BBF889F500}"/>
              </a:ext>
            </a:extLst>
          </p:cNvPr>
          <p:cNvSpPr txBox="1"/>
          <p:nvPr/>
        </p:nvSpPr>
        <p:spPr>
          <a:xfrm>
            <a:off x="5227638" y="590110"/>
            <a:ext cx="1930984" cy="38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913" b="1" dirty="0">
                <a:solidFill>
                  <a:schemeClr val="accent1"/>
                </a:solidFill>
                <a:latin typeface="Arial Black" panose="020B0A04020102020204" pitchFamily="34" charset="0"/>
              </a:rPr>
              <a:t>NOVODETAL</a:t>
            </a:r>
            <a:endParaRPr lang="ru-RU" sz="1913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9E42816-F788-43C4-B1EA-B7F6DAFBA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594954"/>
              </p:ext>
            </p:extLst>
          </p:nvPr>
        </p:nvGraphicFramePr>
        <p:xfrm>
          <a:off x="720725" y="1097435"/>
          <a:ext cx="6156102" cy="8600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00">
                  <a:extLst>
                    <a:ext uri="{9D8B030D-6E8A-4147-A177-3AD203B41FA5}">
                      <a16:colId xmlns:a16="http://schemas.microsoft.com/office/drawing/2014/main" val="450313480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470266322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1678892319"/>
                    </a:ext>
                  </a:extLst>
                </a:gridCol>
              </a:tblGrid>
              <a:tr h="657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Наименование, типы, марки, модели однородной продукции, составные части изделия или комплекса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Обозначение документации, по которой выпускается продукция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4889066"/>
                  </a:ext>
                </a:extLst>
              </a:tr>
              <a:tr h="1342652">
                <a:tc>
                  <a:txBody>
                    <a:bodyPr/>
                    <a:lstStyle/>
                    <a:p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Тройники,</a:t>
                      </a:r>
                    </a:p>
                    <a:p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Отводы,</a:t>
                      </a:r>
                    </a:p>
                    <a:p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Переходы,</a:t>
                      </a:r>
                    </a:p>
                    <a:p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Заглушки</a:t>
                      </a: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95 112-2012 «Детали и элементы трубопроводов пара и горячей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водыи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технологическихтрубопроводов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атомных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станцийиз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сталей перлитного класса на давление до2,2 МПа(22 кгс/см²). Технические условия»</a:t>
                      </a: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 rowSpan="5">
                  <a:txBody>
                    <a:bodyPr/>
                    <a:lstStyle/>
                    <a:p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Технологические трубопроводы различного назначения.</a:t>
                      </a:r>
                    </a:p>
                    <a:p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Энергетическая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966410"/>
                  </a:ext>
                </a:extLst>
              </a:tr>
              <a:tr h="13426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Колена гнутые</a:t>
                      </a: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95 115-2012 «Детали и элементы трубопроводов пара и горячей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водыи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технологическихтрубопроводов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атомных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станцийиз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сталей перлитного класса на давление до2,2 МПа(22 кгс/см²). Колена гнутые. Конструкция и размеры»</a:t>
                      </a: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1760004"/>
                  </a:ext>
                </a:extLst>
              </a:tr>
              <a:tr h="15117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Трубы крутоизогнутые</a:t>
                      </a: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95 116-2012 «Детали и элементы трубопроводов пара и горячей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водыи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технологическихтрубопроводов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атомных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станцийиз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сталей перлитного класса на давление до2,2 МПа(22 кгс/см²). Трубы крутоизогнутые. Конструкция и размеры»</a:t>
                      </a: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2047314"/>
                  </a:ext>
                </a:extLst>
              </a:tr>
              <a:tr h="15117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Колена секторные сварные</a:t>
                      </a: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95 117-2012 «Детали и элементы трубопроводов пара и горячей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водыи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технологическихтрубопроводов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атомных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станцийиз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сталей перлитного класса на давление до2,2 МПа(22 кгс/см²). Колена секторные сварные. Конструкция и размеры»</a:t>
                      </a:r>
                      <a:endParaRPr lang="en-US" sz="1013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2705825"/>
                  </a:ext>
                </a:extLst>
              </a:tr>
              <a:tr h="19143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Переходы точеные</a:t>
                      </a: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95 118-2012 «Детали и элементы трубопроводов пара и горячей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водыи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технологическихтрубопроводов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атомных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станцийиз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сталей перлитного класса на давление до2,2 МПа(22 кгс/см²). Переходы точеные. Конструкция и размеры»</a:t>
                      </a:r>
                      <a:endParaRPr lang="en-US" sz="1013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065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8055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smtClean="0"/>
              <a:pPr rtl="0"/>
              <a:t>17</a:t>
            </a:fld>
            <a:endParaRPr lang="ru-RU"/>
          </a:p>
        </p:txBody>
      </p:sp>
      <p:sp>
        <p:nvSpPr>
          <p:cNvPr id="35" name="Надпись 16">
            <a:extLst>
              <a:ext uri="{FF2B5EF4-FFF2-40B4-BE49-F238E27FC236}">
                <a16:creationId xmlns:a16="http://schemas.microsoft.com/office/drawing/2014/main" id="{C80B5C50-2DA5-4A42-940B-A7BBF889F500}"/>
              </a:ext>
            </a:extLst>
          </p:cNvPr>
          <p:cNvSpPr txBox="1"/>
          <p:nvPr/>
        </p:nvSpPr>
        <p:spPr>
          <a:xfrm>
            <a:off x="5227638" y="590110"/>
            <a:ext cx="1930984" cy="38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913" b="1" dirty="0">
                <a:solidFill>
                  <a:schemeClr val="accent1"/>
                </a:solidFill>
                <a:latin typeface="Arial Black" panose="020B0A04020102020204" pitchFamily="34" charset="0"/>
              </a:rPr>
              <a:t>NOVODETAL</a:t>
            </a:r>
            <a:endParaRPr lang="ru-RU" sz="1913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9E42816-F788-43C4-B1EA-B7F6DAFBA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30043"/>
              </p:ext>
            </p:extLst>
          </p:nvPr>
        </p:nvGraphicFramePr>
        <p:xfrm>
          <a:off x="720725" y="1097436"/>
          <a:ext cx="6156102" cy="8568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00">
                  <a:extLst>
                    <a:ext uri="{9D8B030D-6E8A-4147-A177-3AD203B41FA5}">
                      <a16:colId xmlns:a16="http://schemas.microsoft.com/office/drawing/2014/main" val="450313480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470266322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1678892319"/>
                    </a:ext>
                  </a:extLst>
                </a:gridCol>
              </a:tblGrid>
              <a:tr h="657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Наименование, типы, марки, модели однородной продукции, составные части изделия или комплекса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Обозначение документации, по которой выпускается продукция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4889066"/>
                  </a:ext>
                </a:extLst>
              </a:tr>
              <a:tr h="13426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Переходы сварные листовые</a:t>
                      </a: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95 119-2012 «Детали и элементы трубопроводов пара и горячей водыи технологическихтрубопроводов атомных станцийиз сталей перлитного класса на давление до2,2 МПа(22 кгс/см²). Переходы сварные листовые. Конструкция и размеры»</a:t>
                      </a: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966410"/>
                  </a:ext>
                </a:extLst>
              </a:tr>
              <a:tr h="13426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Ответвления трубопроводов</a:t>
                      </a: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95 120-2012 «Детали и элементы трубопроводов пара и горячей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водыи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технологическихтрубопроводов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атомных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станцийиз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сталей перлитного класса на давление до2,2 МПа(22 кгс/см²). Ответвления трубопроводов. Типы и параметры применения»</a:t>
                      </a: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1760004"/>
                  </a:ext>
                </a:extLst>
              </a:tr>
              <a:tr h="15117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Ответвления штуцерами</a:t>
                      </a: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95 121-2012 «Детали и элементы трубопроводов пара и горячей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водыи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технологическихтрубопроводов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атомных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станцийиз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сталей перлитного класса на давление до2,2 МПа(22 кгс/см²). Ответвления штуцерами. Конструкция и размеры»</a:t>
                      </a: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2047314"/>
                  </a:ext>
                </a:extLst>
              </a:tr>
              <a:tr h="15117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Штуцера</a:t>
                      </a: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95 122-2012 «Детали и элементы трубопроводов пара и горячей водыи технологическихтрубопроводов атомных станцийиз сталей перлитного класса на давление до2,2 МПа(22 кгс/см²). Штуцера. Конструкция и размеры»</a:t>
                      </a: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2705825"/>
                  </a:ext>
                </a:extLst>
              </a:tr>
              <a:tr h="16039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Тройник точеные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равнопроходные</a:t>
                      </a:r>
                      <a:endParaRPr lang="ru-RU" sz="1013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95 124-2012 «Детали и элементы трубопроводов пара и горячей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водыи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технологическихтрубопроводов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атомных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станцийиз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сталей перлитного класса на давление до2,2 МПа(22 кгс/см²). Тройник точеные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равнопроходные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Конструкция и размеры»</a:t>
                      </a: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065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771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smtClean="0"/>
              <a:pPr rtl="0"/>
              <a:t>18</a:t>
            </a:fld>
            <a:endParaRPr lang="ru-RU"/>
          </a:p>
        </p:txBody>
      </p:sp>
      <p:sp>
        <p:nvSpPr>
          <p:cNvPr id="35" name="Надпись 16">
            <a:extLst>
              <a:ext uri="{FF2B5EF4-FFF2-40B4-BE49-F238E27FC236}">
                <a16:creationId xmlns:a16="http://schemas.microsoft.com/office/drawing/2014/main" id="{C80B5C50-2DA5-4A42-940B-A7BBF889F500}"/>
              </a:ext>
            </a:extLst>
          </p:cNvPr>
          <p:cNvSpPr txBox="1"/>
          <p:nvPr/>
        </p:nvSpPr>
        <p:spPr>
          <a:xfrm>
            <a:off x="5227638" y="590110"/>
            <a:ext cx="1930984" cy="38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913" b="1" dirty="0">
                <a:solidFill>
                  <a:schemeClr val="accent1"/>
                </a:solidFill>
                <a:latin typeface="Arial Black" panose="020B0A04020102020204" pitchFamily="34" charset="0"/>
              </a:rPr>
              <a:t>NOVODETAL</a:t>
            </a:r>
            <a:endParaRPr lang="ru-RU" sz="1913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9E42816-F788-43C4-B1EA-B7F6DAFBA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339085"/>
              </p:ext>
            </p:extLst>
          </p:nvPr>
        </p:nvGraphicFramePr>
        <p:xfrm>
          <a:off x="720725" y="1097436"/>
          <a:ext cx="6156102" cy="9004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00">
                  <a:extLst>
                    <a:ext uri="{9D8B030D-6E8A-4147-A177-3AD203B41FA5}">
                      <a16:colId xmlns:a16="http://schemas.microsoft.com/office/drawing/2014/main" val="450313480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470266322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1678892319"/>
                    </a:ext>
                  </a:extLst>
                </a:gridCol>
              </a:tblGrid>
              <a:tr h="657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Наименование, типы, марки, модели однородной продукции, составные части изделия или комплекса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Обозначение документации, по которой выпускается продукция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4889066"/>
                  </a:ext>
                </a:extLst>
              </a:tr>
              <a:tr h="1342652"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Тройник переходные с усиленным штуцером</a:t>
                      </a: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95 125-2012 «Детали и элементы трубопроводов пара и горячей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водыи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технологическихтрубопроводов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атомных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станцийиз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сталей перлитного класса на давление до2,2 МПа(22 кгс/см²). Тройник переходные с усиленным штуцером. Конструкция и размеры»</a:t>
                      </a: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966410"/>
                  </a:ext>
                </a:extLst>
              </a:tr>
              <a:tr h="1342652"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Тройник сварные</a:t>
                      </a: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95 126-2012 «Детали и элементы трубопроводов пара и горячей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водыи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технологическихтрубопроводов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атомных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станцийиз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сталей перлитного класса на давление до2,2 МПа(22 кгс/см²). Тройник сварные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равнопроходные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Конструкция и размеры»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95 127-2012 «Детали и элементы трубопроводов пара и горячей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водыи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технологическихтрубопроводов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атомных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станцийиз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сталей перлитного класса на давление до2,2 МПа(22 кгс/см²). Тройник сварные переходные. Конструкция и размеры»</a:t>
                      </a: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1760004"/>
                  </a:ext>
                </a:extLst>
              </a:tr>
              <a:tr h="1511723"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Тройник сварные с накладкой</a:t>
                      </a: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95 128-2012 «Детали и элементы трубопроводов пара и горячей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водыи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технологическихтрубопроводов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атомных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станцийиз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сталей перлитного класса на давление до2,2 МПа(22 кгс/см²). Тройник сварные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равнопроходные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накладкой. Конструкция и размеры»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95 129-2012 «Детали и элементы трубопроводов пара и горячей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водыи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технологическихтрубопроводов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атомных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станцийиз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сталей перлитного класса на давление до2,2 МПа(22 кгс/см²). Тройник сварные переходные с накладкой. Конструкция и размеры»</a:t>
                      </a: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2047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81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smtClean="0"/>
              <a:pPr rtl="0"/>
              <a:t>19</a:t>
            </a:fld>
            <a:endParaRPr lang="ru-RU"/>
          </a:p>
        </p:txBody>
      </p:sp>
      <p:sp>
        <p:nvSpPr>
          <p:cNvPr id="35" name="Надпись 16">
            <a:extLst>
              <a:ext uri="{FF2B5EF4-FFF2-40B4-BE49-F238E27FC236}">
                <a16:creationId xmlns:a16="http://schemas.microsoft.com/office/drawing/2014/main" id="{C80B5C50-2DA5-4A42-940B-A7BBF889F500}"/>
              </a:ext>
            </a:extLst>
          </p:cNvPr>
          <p:cNvSpPr txBox="1"/>
          <p:nvPr/>
        </p:nvSpPr>
        <p:spPr>
          <a:xfrm>
            <a:off x="5227638" y="590110"/>
            <a:ext cx="1930984" cy="38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913" b="1" dirty="0">
                <a:solidFill>
                  <a:schemeClr val="accent1"/>
                </a:solidFill>
                <a:latin typeface="Arial Black" panose="020B0A04020102020204" pitchFamily="34" charset="0"/>
              </a:rPr>
              <a:t>NOVODETAL</a:t>
            </a:r>
            <a:endParaRPr lang="ru-RU" sz="1913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9E42816-F788-43C4-B1EA-B7F6DAFBA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5506489"/>
              </p:ext>
            </p:extLst>
          </p:nvPr>
        </p:nvGraphicFramePr>
        <p:xfrm>
          <a:off x="720725" y="1097436"/>
          <a:ext cx="6156102" cy="8638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00">
                  <a:extLst>
                    <a:ext uri="{9D8B030D-6E8A-4147-A177-3AD203B41FA5}">
                      <a16:colId xmlns:a16="http://schemas.microsoft.com/office/drawing/2014/main" val="450313480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470266322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1678892319"/>
                    </a:ext>
                  </a:extLst>
                </a:gridCol>
              </a:tblGrid>
              <a:tr h="657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Наименование, типы, марки, модели однородной продукции, составные части изделия или комплекса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Обозначение документации, по которой выпускается продукция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4889066"/>
                  </a:ext>
                </a:extLst>
              </a:tr>
              <a:tr h="1342652"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Отводы крутоизогнутые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95 130-2012 «Детали и элементы трубопроводов пара и горячей водыи технологическихтрубопроводов атомных станцийиз сталей перлитного класса на давление до2,2 МПа(22 кгс/см²). Отводы крутоизогнутые. Конструкция и размеры»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Технологические трубопроводы различного назначения.</a:t>
                      </a:r>
                    </a:p>
                    <a:p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Энергетическая</a:t>
                      </a:r>
                    </a:p>
                    <a:p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966410"/>
                  </a:ext>
                </a:extLst>
              </a:tr>
              <a:tr h="1342652"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Переходы бесшовные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95 131-2012 «Детали и элементы трубопроводов пара и горячей водыи технологическихтрубопроводов атомных станцийиз сталей перлитного класса на давление до2,2 МПа(22 кгс/см²). Переходы бесшовные. Конструкция и размеры»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1760004"/>
                  </a:ext>
                </a:extLst>
              </a:tr>
              <a:tr h="1511723"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Фланцы плоские приварные с патрубками.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95 132-2012 «Детали и элементы трубопроводов пара и горячей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водыи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технологическихтрубопроводов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атомных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станцийиз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сталей перлитного класса на давление до2,2 МПа(22 кгс/см²). Фланцы плоские приварные с патрубками. Конструкция и размеры»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2047314"/>
                  </a:ext>
                </a:extLst>
              </a:tr>
              <a:tr h="151172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Заглушки плоские приварные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95 133-2012 «Детали и элементы трубопроводов пара и горячей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водыи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технологическихтрубопроводов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атомных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станцийиз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сталей перлитного класса на давление до2,2 МПа(22 кгс/см²). Заглушки плоские приварные. Конструкция и размеры»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95 134-2012 «Детали и элементы трубопроводов пара и горячей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водыи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технологическихтрубопроводов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атомных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станцийиз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сталей перлитного класса на давление до2,2 МПа(22 кгс/см²). Заглушки плоские приварные с ребрами. Конструкция и размеры»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85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580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smtClean="0"/>
              <a:pPr rtl="0"/>
              <a:t>2</a:t>
            </a:fld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3163632" y="6757988"/>
            <a:ext cx="4396043" cy="3933825"/>
          </a:xfr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id="{53469036-D1FB-4164-96AE-B6D8CECCF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7510" y="1601490"/>
            <a:ext cx="5166933" cy="828092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lvl="1" algn="just">
              <a:lnSpc>
                <a:spcPct val="100000"/>
              </a:lnSpc>
              <a:spcAft>
                <a:spcPts val="450"/>
              </a:spcAft>
            </a:pP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lvl="1" algn="just">
              <a:lnSpc>
                <a:spcPct val="100000"/>
              </a:lnSpc>
              <a:spcAft>
                <a:spcPts val="450"/>
              </a:spcAft>
            </a:pPr>
            <a:endParaRPr lang="ru-RU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Aft>
                <a:spcPts val="450"/>
              </a:spcAft>
            </a:pPr>
            <a:endParaRPr lang="ru-RU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Aft>
                <a:spcPts val="450"/>
              </a:spcAft>
            </a:pPr>
            <a:r>
              <a:rPr lang="ru-R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ООО “</a:t>
            </a:r>
            <a:r>
              <a:rPr lang="ru-RU" sz="14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Новодеталь</a:t>
            </a:r>
            <a:r>
              <a:rPr lang="ru-RU" sz="1400" dirty="0">
                <a:latin typeface="Calibri" panose="020F0502020204030204" pitchFamily="34" charset="0"/>
                <a:cs typeface="Times New Roman" panose="02020603050405020304" pitchFamily="18" charset="0"/>
              </a:rPr>
              <a:t>” использует передовые технологии для производства точёных, сварных  и штампосварных переходов, тройников, фланцев, заглушек, отводов и днищ из поковок, сортового проката, труб и собственных отливок.</a:t>
            </a:r>
          </a:p>
          <a:p>
            <a:pPr lvl="1" algn="just">
              <a:lnSpc>
                <a:spcPct val="100000"/>
              </a:lnSpc>
              <a:spcAft>
                <a:spcPts val="450"/>
              </a:spcAft>
            </a:pPr>
            <a:endParaRPr lang="ru-RU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Aft>
                <a:spcPts val="450"/>
              </a:spcAft>
            </a:pP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Наше производство включает в себя следующие подразделения:</a:t>
            </a:r>
          </a:p>
          <a:p>
            <a:pPr lvl="1" algn="just">
              <a:lnSpc>
                <a:spcPct val="100000"/>
              </a:lnSpc>
              <a:spcAft>
                <a:spcPts val="450"/>
              </a:spcAft>
            </a:pPr>
            <a:endParaRPr lang="ru-RU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28625" lvl="1" indent="-171450" algn="just">
              <a:lnSpc>
                <a:spcPct val="100000"/>
              </a:lnSpc>
              <a:spcAft>
                <a:spcPts val="450"/>
              </a:spcAft>
              <a:buFontTx/>
              <a:buChar char="-"/>
            </a:pP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Литейный цех</a:t>
            </a:r>
          </a:p>
          <a:p>
            <a:pPr marL="428625" lvl="1" indent="-171450" algn="just">
              <a:lnSpc>
                <a:spcPct val="100000"/>
              </a:lnSpc>
              <a:spcAft>
                <a:spcPts val="450"/>
              </a:spcAft>
              <a:buFontTx/>
              <a:buChar char="-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Штампосварной цех</a:t>
            </a:r>
          </a:p>
          <a:p>
            <a:pPr marL="428625" lvl="1" indent="-171450" algn="just">
              <a:lnSpc>
                <a:spcPct val="100000"/>
              </a:lnSpc>
              <a:spcAft>
                <a:spcPts val="450"/>
              </a:spcAft>
              <a:buFontTx/>
              <a:buChar char="-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 технического контроля</a:t>
            </a:r>
          </a:p>
          <a:p>
            <a:pPr marL="428625" lvl="1" indent="-171450" algn="just">
              <a:lnSpc>
                <a:spcPct val="100000"/>
              </a:lnSpc>
              <a:spcAft>
                <a:spcPts val="450"/>
              </a:spcAft>
              <a:buFontTx/>
              <a:buChar char="-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Конструкторско-технологический отдел</a:t>
            </a:r>
          </a:p>
          <a:p>
            <a:pPr marL="428625" lvl="1" indent="-171450" algn="just">
              <a:lnSpc>
                <a:spcPct val="100000"/>
              </a:lnSpc>
              <a:spcAft>
                <a:spcPts val="450"/>
              </a:spcAft>
              <a:buFontTx/>
              <a:buChar char="-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Кузнечный цех </a:t>
            </a:r>
          </a:p>
          <a:p>
            <a:pPr marL="428625" lvl="1" indent="-171450" algn="just">
              <a:lnSpc>
                <a:spcPct val="100000"/>
              </a:lnSpc>
              <a:spcAft>
                <a:spcPts val="450"/>
              </a:spcAft>
              <a:buFontTx/>
              <a:buChar char="-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Цех механической обработки</a:t>
            </a:r>
          </a:p>
          <a:p>
            <a:pPr marL="428625" lvl="1" indent="-171450" algn="just">
              <a:lnSpc>
                <a:spcPct val="100000"/>
              </a:lnSpc>
              <a:spcAft>
                <a:spcPts val="450"/>
              </a:spcAft>
              <a:buFontTx/>
              <a:buChar char="-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Участок станков ЧПУ</a:t>
            </a:r>
          </a:p>
          <a:p>
            <a:pPr marL="428625" lvl="1" indent="-171450" algn="just">
              <a:lnSpc>
                <a:spcPct val="100000"/>
              </a:lnSpc>
              <a:spcAft>
                <a:spcPts val="450"/>
              </a:spcAft>
              <a:buFontTx/>
              <a:buChar char="-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Участок термической обработки</a:t>
            </a:r>
          </a:p>
          <a:p>
            <a:pPr marL="428625" lvl="1" indent="-171450" algn="just">
              <a:lnSpc>
                <a:spcPct val="100000"/>
              </a:lnSpc>
              <a:spcAft>
                <a:spcPts val="450"/>
              </a:spcAft>
              <a:buFontTx/>
              <a:buChar char="-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Участок точного литья</a:t>
            </a:r>
          </a:p>
          <a:p>
            <a:pPr marL="428625" lvl="1" indent="-171450" algn="just">
              <a:lnSpc>
                <a:spcPct val="100000"/>
              </a:lnSpc>
              <a:spcAft>
                <a:spcPts val="450"/>
              </a:spcAft>
              <a:buFontTx/>
              <a:buChar char="-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Аккредитованная лаборатория</a:t>
            </a:r>
          </a:p>
          <a:p>
            <a:pPr lvl="1" algn="just">
              <a:lnSpc>
                <a:spcPct val="100000"/>
              </a:lnSpc>
              <a:spcAft>
                <a:spcPts val="45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Aft>
                <a:spcPts val="45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1811" algn="just"/>
            <a:endParaRPr lang="ru-RU" sz="1200" dirty="0"/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CB373A40-C05C-4E3B-94C7-1399338DD832}"/>
              </a:ext>
            </a:extLst>
          </p:cNvPr>
          <p:cNvCxnSpPr>
            <a:cxnSpLocks/>
          </p:cNvCxnSpPr>
          <p:nvPr/>
        </p:nvCxnSpPr>
        <p:spPr>
          <a:xfrm flipV="1">
            <a:off x="827509" y="9340056"/>
            <a:ext cx="1502246" cy="1344293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36E9CC6D-E8C2-45F6-A791-BEA40F00CD95}"/>
              </a:ext>
            </a:extLst>
          </p:cNvPr>
          <p:cNvCxnSpPr>
            <a:cxnSpLocks/>
          </p:cNvCxnSpPr>
          <p:nvPr/>
        </p:nvCxnSpPr>
        <p:spPr>
          <a:xfrm flipV="1">
            <a:off x="5436021" y="4658987"/>
            <a:ext cx="2123654" cy="1906686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Надпись 16">
            <a:extLst>
              <a:ext uri="{FF2B5EF4-FFF2-40B4-BE49-F238E27FC236}">
                <a16:creationId xmlns:a16="http://schemas.microsoft.com/office/drawing/2014/main" id="{C80B5C50-2DA5-4A42-940B-A7BBF889F500}"/>
              </a:ext>
            </a:extLst>
          </p:cNvPr>
          <p:cNvSpPr txBox="1"/>
          <p:nvPr/>
        </p:nvSpPr>
        <p:spPr>
          <a:xfrm>
            <a:off x="5227638" y="590110"/>
            <a:ext cx="1930984" cy="38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913" b="1" dirty="0">
                <a:solidFill>
                  <a:schemeClr val="accent1"/>
                </a:solidFill>
                <a:latin typeface="Arial Black" panose="020B0A04020102020204" pitchFamily="34" charset="0"/>
              </a:rPr>
              <a:t>NOVODETAL</a:t>
            </a:r>
            <a:endParaRPr lang="ru-RU" sz="1913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Параллелограмм 12">
            <a:extLst>
              <a:ext uri="{FF2B5EF4-FFF2-40B4-BE49-F238E27FC236}">
                <a16:creationId xmlns:a16="http://schemas.microsoft.com/office/drawing/2014/main" id="{80726416-84A9-4352-B8C6-4682B65A236B}"/>
              </a:ext>
            </a:extLst>
          </p:cNvPr>
          <p:cNvSpPr>
            <a:spLocks noChangeAspect="1"/>
          </p:cNvSpPr>
          <p:nvPr/>
        </p:nvSpPr>
        <p:spPr>
          <a:xfrm flipH="1">
            <a:off x="971525" y="0"/>
            <a:ext cx="1710450" cy="1172225"/>
          </a:xfrm>
          <a:custGeom>
            <a:avLst/>
            <a:gdLst>
              <a:gd name="connsiteX0" fmla="*/ 0 w 2976343"/>
              <a:gd name="connsiteY0" fmla="*/ 2332809 h 2332809"/>
              <a:gd name="connsiteX1" fmla="*/ 583202 w 2976343"/>
              <a:gd name="connsiteY1" fmla="*/ 0 h 2332809"/>
              <a:gd name="connsiteX2" fmla="*/ 2976343 w 2976343"/>
              <a:gd name="connsiteY2" fmla="*/ 0 h 2332809"/>
              <a:gd name="connsiteX3" fmla="*/ 2393141 w 2976343"/>
              <a:gd name="connsiteY3" fmla="*/ 2332809 h 2332809"/>
              <a:gd name="connsiteX4" fmla="*/ 0 w 2976343"/>
              <a:gd name="connsiteY4" fmla="*/ 2332809 h 2332809"/>
              <a:gd name="connsiteX0" fmla="*/ 0 w 3816603"/>
              <a:gd name="connsiteY0" fmla="*/ 2345166 h 2345166"/>
              <a:gd name="connsiteX1" fmla="*/ 583202 w 3816603"/>
              <a:gd name="connsiteY1" fmla="*/ 12357 h 2345166"/>
              <a:gd name="connsiteX2" fmla="*/ 3816603 w 3816603"/>
              <a:gd name="connsiteY2" fmla="*/ 0 h 2345166"/>
              <a:gd name="connsiteX3" fmla="*/ 2393141 w 3816603"/>
              <a:gd name="connsiteY3" fmla="*/ 2345166 h 2345166"/>
              <a:gd name="connsiteX4" fmla="*/ 0 w 3816603"/>
              <a:gd name="connsiteY4" fmla="*/ 2345166 h 2345166"/>
              <a:gd name="connsiteX0" fmla="*/ 0 w 3816603"/>
              <a:gd name="connsiteY0" fmla="*/ 2345166 h 2345166"/>
              <a:gd name="connsiteX1" fmla="*/ 1868305 w 3816603"/>
              <a:gd name="connsiteY1" fmla="*/ 12357 h 2345166"/>
              <a:gd name="connsiteX2" fmla="*/ 3816603 w 3816603"/>
              <a:gd name="connsiteY2" fmla="*/ 0 h 2345166"/>
              <a:gd name="connsiteX3" fmla="*/ 2393141 w 3816603"/>
              <a:gd name="connsiteY3" fmla="*/ 2345166 h 2345166"/>
              <a:gd name="connsiteX4" fmla="*/ 0 w 3816603"/>
              <a:gd name="connsiteY4" fmla="*/ 2345166 h 2345166"/>
              <a:gd name="connsiteX0" fmla="*/ 0 w 4508581"/>
              <a:gd name="connsiteY0" fmla="*/ 2357523 h 2357523"/>
              <a:gd name="connsiteX1" fmla="*/ 1868305 w 4508581"/>
              <a:gd name="connsiteY1" fmla="*/ 24714 h 2357523"/>
              <a:gd name="connsiteX2" fmla="*/ 4508581 w 4508581"/>
              <a:gd name="connsiteY2" fmla="*/ 0 h 2357523"/>
              <a:gd name="connsiteX3" fmla="*/ 2393141 w 4508581"/>
              <a:gd name="connsiteY3" fmla="*/ 2357523 h 2357523"/>
              <a:gd name="connsiteX4" fmla="*/ 0 w 4508581"/>
              <a:gd name="connsiteY4" fmla="*/ 2357523 h 2357523"/>
              <a:gd name="connsiteX0" fmla="*/ 0 w 4232356"/>
              <a:gd name="connsiteY0" fmla="*/ 2332809 h 2332809"/>
              <a:gd name="connsiteX1" fmla="*/ 1868305 w 4232356"/>
              <a:gd name="connsiteY1" fmla="*/ 0 h 2332809"/>
              <a:gd name="connsiteX2" fmla="*/ 4232356 w 4232356"/>
              <a:gd name="connsiteY2" fmla="*/ 134036 h 2332809"/>
              <a:gd name="connsiteX3" fmla="*/ 2393141 w 4232356"/>
              <a:gd name="connsiteY3" fmla="*/ 2332809 h 2332809"/>
              <a:gd name="connsiteX4" fmla="*/ 0 w 4232356"/>
              <a:gd name="connsiteY4" fmla="*/ 2332809 h 2332809"/>
              <a:gd name="connsiteX0" fmla="*/ 0 w 4448256"/>
              <a:gd name="connsiteY0" fmla="*/ 2335298 h 2335298"/>
              <a:gd name="connsiteX1" fmla="*/ 1868305 w 4448256"/>
              <a:gd name="connsiteY1" fmla="*/ 2489 h 2335298"/>
              <a:gd name="connsiteX2" fmla="*/ 4448256 w 4448256"/>
              <a:gd name="connsiteY2" fmla="*/ 0 h 2335298"/>
              <a:gd name="connsiteX3" fmla="*/ 2393141 w 4448256"/>
              <a:gd name="connsiteY3" fmla="*/ 2335298 h 2335298"/>
              <a:gd name="connsiteX4" fmla="*/ 0 w 4448256"/>
              <a:gd name="connsiteY4" fmla="*/ 2335298 h 2335298"/>
              <a:gd name="connsiteX0" fmla="*/ 0 w 4448256"/>
              <a:gd name="connsiteY0" fmla="*/ 2335298 h 2335298"/>
              <a:gd name="connsiteX1" fmla="*/ 1868305 w 4448256"/>
              <a:gd name="connsiteY1" fmla="*/ 2489 h 2335298"/>
              <a:gd name="connsiteX2" fmla="*/ 4448256 w 4448256"/>
              <a:gd name="connsiteY2" fmla="*/ 0 h 2335298"/>
              <a:gd name="connsiteX3" fmla="*/ 3094816 w 4448256"/>
              <a:gd name="connsiteY3" fmla="*/ 1893973 h 2335298"/>
              <a:gd name="connsiteX4" fmla="*/ 0 w 4448256"/>
              <a:gd name="connsiteY4" fmla="*/ 2335298 h 2335298"/>
              <a:gd name="connsiteX0" fmla="*/ 52570 w 2579951"/>
              <a:gd name="connsiteY0" fmla="*/ 1300248 h 1893973"/>
              <a:gd name="connsiteX1" fmla="*/ 0 w 2579951"/>
              <a:gd name="connsiteY1" fmla="*/ 2489 h 1893973"/>
              <a:gd name="connsiteX2" fmla="*/ 2579951 w 2579951"/>
              <a:gd name="connsiteY2" fmla="*/ 0 h 1893973"/>
              <a:gd name="connsiteX3" fmla="*/ 1226511 w 2579951"/>
              <a:gd name="connsiteY3" fmla="*/ 1893973 h 1893973"/>
              <a:gd name="connsiteX4" fmla="*/ 52570 w 2579951"/>
              <a:gd name="connsiteY4" fmla="*/ 1300248 h 1893973"/>
              <a:gd name="connsiteX0" fmla="*/ 0 w 3403681"/>
              <a:gd name="connsiteY0" fmla="*/ 1893973 h 1893973"/>
              <a:gd name="connsiteX1" fmla="*/ 823730 w 3403681"/>
              <a:gd name="connsiteY1" fmla="*/ 2489 h 1893973"/>
              <a:gd name="connsiteX2" fmla="*/ 3403681 w 3403681"/>
              <a:gd name="connsiteY2" fmla="*/ 0 h 1893973"/>
              <a:gd name="connsiteX3" fmla="*/ 2050241 w 3403681"/>
              <a:gd name="connsiteY3" fmla="*/ 1893973 h 1893973"/>
              <a:gd name="connsiteX4" fmla="*/ 0 w 3403681"/>
              <a:gd name="connsiteY4" fmla="*/ 1893973 h 1893973"/>
              <a:gd name="connsiteX0" fmla="*/ 0 w 3403681"/>
              <a:gd name="connsiteY0" fmla="*/ 1894659 h 1894659"/>
              <a:gd name="connsiteX1" fmla="*/ 1655580 w 3403681"/>
              <a:gd name="connsiteY1" fmla="*/ 0 h 1894659"/>
              <a:gd name="connsiteX2" fmla="*/ 3403681 w 3403681"/>
              <a:gd name="connsiteY2" fmla="*/ 686 h 1894659"/>
              <a:gd name="connsiteX3" fmla="*/ 2050241 w 3403681"/>
              <a:gd name="connsiteY3" fmla="*/ 1894659 h 1894659"/>
              <a:gd name="connsiteX4" fmla="*/ 0 w 3403681"/>
              <a:gd name="connsiteY4" fmla="*/ 1894659 h 1894659"/>
              <a:gd name="connsiteX0" fmla="*/ 0 w 3403681"/>
              <a:gd name="connsiteY0" fmla="*/ 1894659 h 1894659"/>
              <a:gd name="connsiteX1" fmla="*/ 1560330 w 3403681"/>
              <a:gd name="connsiteY1" fmla="*/ 0 h 1894659"/>
              <a:gd name="connsiteX2" fmla="*/ 3403681 w 3403681"/>
              <a:gd name="connsiteY2" fmla="*/ 686 h 1894659"/>
              <a:gd name="connsiteX3" fmla="*/ 2050241 w 3403681"/>
              <a:gd name="connsiteY3" fmla="*/ 1894659 h 1894659"/>
              <a:gd name="connsiteX4" fmla="*/ 0 w 3403681"/>
              <a:gd name="connsiteY4" fmla="*/ 1894659 h 1894659"/>
              <a:gd name="connsiteX0" fmla="*/ 0 w 3403681"/>
              <a:gd name="connsiteY0" fmla="*/ 1901009 h 1901009"/>
              <a:gd name="connsiteX1" fmla="*/ 1477780 w 3403681"/>
              <a:gd name="connsiteY1" fmla="*/ 0 h 1901009"/>
              <a:gd name="connsiteX2" fmla="*/ 3403681 w 3403681"/>
              <a:gd name="connsiteY2" fmla="*/ 7036 h 1901009"/>
              <a:gd name="connsiteX3" fmla="*/ 2050241 w 3403681"/>
              <a:gd name="connsiteY3" fmla="*/ 1901009 h 1901009"/>
              <a:gd name="connsiteX4" fmla="*/ 0 w 3403681"/>
              <a:gd name="connsiteY4" fmla="*/ 1901009 h 1901009"/>
              <a:gd name="connsiteX0" fmla="*/ 0 w 3403681"/>
              <a:gd name="connsiteY0" fmla="*/ 1901009 h 1901009"/>
              <a:gd name="connsiteX1" fmla="*/ 2600441 w 3403681"/>
              <a:gd name="connsiteY1" fmla="*/ 0 h 1901009"/>
              <a:gd name="connsiteX2" fmla="*/ 3403681 w 3403681"/>
              <a:gd name="connsiteY2" fmla="*/ 7036 h 1901009"/>
              <a:gd name="connsiteX3" fmla="*/ 2050241 w 3403681"/>
              <a:gd name="connsiteY3" fmla="*/ 1901009 h 1901009"/>
              <a:gd name="connsiteX4" fmla="*/ 0 w 3403681"/>
              <a:gd name="connsiteY4" fmla="*/ 1901009 h 1901009"/>
              <a:gd name="connsiteX0" fmla="*/ 0 w 2219924"/>
              <a:gd name="connsiteY0" fmla="*/ 1893389 h 1901009"/>
              <a:gd name="connsiteX1" fmla="*/ 1416684 w 2219924"/>
              <a:gd name="connsiteY1" fmla="*/ 0 h 1901009"/>
              <a:gd name="connsiteX2" fmla="*/ 2219924 w 2219924"/>
              <a:gd name="connsiteY2" fmla="*/ 7036 h 1901009"/>
              <a:gd name="connsiteX3" fmla="*/ 866484 w 2219924"/>
              <a:gd name="connsiteY3" fmla="*/ 1901009 h 1901009"/>
              <a:gd name="connsiteX4" fmla="*/ 0 w 2219924"/>
              <a:gd name="connsiteY4" fmla="*/ 1893389 h 1901009"/>
              <a:gd name="connsiteX0" fmla="*/ 0 w 2219924"/>
              <a:gd name="connsiteY0" fmla="*/ 1893389 h 1893389"/>
              <a:gd name="connsiteX1" fmla="*/ 1416684 w 2219924"/>
              <a:gd name="connsiteY1" fmla="*/ 0 h 1893389"/>
              <a:gd name="connsiteX2" fmla="*/ 2219924 w 2219924"/>
              <a:gd name="connsiteY2" fmla="*/ 7036 h 1893389"/>
              <a:gd name="connsiteX3" fmla="*/ 1233803 w 2219924"/>
              <a:gd name="connsiteY3" fmla="*/ 1388131 h 1893389"/>
              <a:gd name="connsiteX4" fmla="*/ 0 w 2219924"/>
              <a:gd name="connsiteY4" fmla="*/ 1893389 h 1893389"/>
              <a:gd name="connsiteX0" fmla="*/ 0 w 1852605"/>
              <a:gd name="connsiteY0" fmla="*/ 1425765 h 1425765"/>
              <a:gd name="connsiteX1" fmla="*/ 1049365 w 1852605"/>
              <a:gd name="connsiteY1" fmla="*/ 0 h 1425765"/>
              <a:gd name="connsiteX2" fmla="*/ 1852605 w 1852605"/>
              <a:gd name="connsiteY2" fmla="*/ 7036 h 1425765"/>
              <a:gd name="connsiteX3" fmla="*/ 866484 w 1852605"/>
              <a:gd name="connsiteY3" fmla="*/ 1388131 h 1425765"/>
              <a:gd name="connsiteX4" fmla="*/ 0 w 1852605"/>
              <a:gd name="connsiteY4" fmla="*/ 1425765 h 1425765"/>
              <a:gd name="connsiteX0" fmla="*/ 0 w 1852605"/>
              <a:gd name="connsiteY0" fmla="*/ 1418729 h 1418729"/>
              <a:gd name="connsiteX1" fmla="*/ 1042562 w 1852605"/>
              <a:gd name="connsiteY1" fmla="*/ 94785 h 1418729"/>
              <a:gd name="connsiteX2" fmla="*/ 1852605 w 1852605"/>
              <a:gd name="connsiteY2" fmla="*/ 0 h 1418729"/>
              <a:gd name="connsiteX3" fmla="*/ 866484 w 1852605"/>
              <a:gd name="connsiteY3" fmla="*/ 1381095 h 1418729"/>
              <a:gd name="connsiteX4" fmla="*/ 0 w 1852605"/>
              <a:gd name="connsiteY4" fmla="*/ 1418729 h 1418729"/>
              <a:gd name="connsiteX0" fmla="*/ 0 w 1852605"/>
              <a:gd name="connsiteY0" fmla="*/ 1421994 h 1421994"/>
              <a:gd name="connsiteX1" fmla="*/ 1028958 w 1852605"/>
              <a:gd name="connsiteY1" fmla="*/ 0 h 1421994"/>
              <a:gd name="connsiteX2" fmla="*/ 1852605 w 1852605"/>
              <a:gd name="connsiteY2" fmla="*/ 3265 h 1421994"/>
              <a:gd name="connsiteX3" fmla="*/ 866484 w 1852605"/>
              <a:gd name="connsiteY3" fmla="*/ 1384360 h 1421994"/>
              <a:gd name="connsiteX4" fmla="*/ 0 w 1852605"/>
              <a:gd name="connsiteY4" fmla="*/ 1421994 h 1421994"/>
              <a:gd name="connsiteX0" fmla="*/ 0 w 1856006"/>
              <a:gd name="connsiteY0" fmla="*/ 1430042 h 1430042"/>
              <a:gd name="connsiteX1" fmla="*/ 1028958 w 1856006"/>
              <a:gd name="connsiteY1" fmla="*/ 8048 h 1430042"/>
              <a:gd name="connsiteX2" fmla="*/ 1856006 w 1856006"/>
              <a:gd name="connsiteY2" fmla="*/ 0 h 1430042"/>
              <a:gd name="connsiteX3" fmla="*/ 866484 w 1856006"/>
              <a:gd name="connsiteY3" fmla="*/ 1392408 h 1430042"/>
              <a:gd name="connsiteX4" fmla="*/ 0 w 1856006"/>
              <a:gd name="connsiteY4" fmla="*/ 1430042 h 1430042"/>
              <a:gd name="connsiteX0" fmla="*/ 0 w 1852605"/>
              <a:gd name="connsiteY0" fmla="*/ 1426271 h 1426271"/>
              <a:gd name="connsiteX1" fmla="*/ 1028958 w 1852605"/>
              <a:gd name="connsiteY1" fmla="*/ 4277 h 1426271"/>
              <a:gd name="connsiteX2" fmla="*/ 1852605 w 1852605"/>
              <a:gd name="connsiteY2" fmla="*/ 0 h 1426271"/>
              <a:gd name="connsiteX3" fmla="*/ 866484 w 1852605"/>
              <a:gd name="connsiteY3" fmla="*/ 1388637 h 1426271"/>
              <a:gd name="connsiteX4" fmla="*/ 0 w 1852605"/>
              <a:gd name="connsiteY4" fmla="*/ 1426271 h 1426271"/>
              <a:gd name="connsiteX0" fmla="*/ 0 w 1832198"/>
              <a:gd name="connsiteY0" fmla="*/ 1392331 h 1392331"/>
              <a:gd name="connsiteX1" fmla="*/ 1008551 w 1832198"/>
              <a:gd name="connsiteY1" fmla="*/ 4277 h 1392331"/>
              <a:gd name="connsiteX2" fmla="*/ 1832198 w 1832198"/>
              <a:gd name="connsiteY2" fmla="*/ 0 h 1392331"/>
              <a:gd name="connsiteX3" fmla="*/ 846077 w 1832198"/>
              <a:gd name="connsiteY3" fmla="*/ 1388637 h 1392331"/>
              <a:gd name="connsiteX4" fmla="*/ 0 w 1832198"/>
              <a:gd name="connsiteY4" fmla="*/ 1392331 h 1392331"/>
              <a:gd name="connsiteX0" fmla="*/ 58 w 1832256"/>
              <a:gd name="connsiteY0" fmla="*/ 1392331 h 1392331"/>
              <a:gd name="connsiteX1" fmla="*/ 1008609 w 1832256"/>
              <a:gd name="connsiteY1" fmla="*/ 4277 h 1392331"/>
              <a:gd name="connsiteX2" fmla="*/ 1832256 w 1832256"/>
              <a:gd name="connsiteY2" fmla="*/ 0 h 1392331"/>
              <a:gd name="connsiteX3" fmla="*/ 846135 w 1832256"/>
              <a:gd name="connsiteY3" fmla="*/ 1388637 h 1392331"/>
              <a:gd name="connsiteX4" fmla="*/ 58 w 1832256"/>
              <a:gd name="connsiteY4" fmla="*/ 1392331 h 1392331"/>
              <a:gd name="connsiteX0" fmla="*/ 58 w 1832256"/>
              <a:gd name="connsiteY0" fmla="*/ 1392331 h 1392331"/>
              <a:gd name="connsiteX1" fmla="*/ 1008609 w 1832256"/>
              <a:gd name="connsiteY1" fmla="*/ 4277 h 1392331"/>
              <a:gd name="connsiteX2" fmla="*/ 1832256 w 1832256"/>
              <a:gd name="connsiteY2" fmla="*/ 0 h 1392331"/>
              <a:gd name="connsiteX3" fmla="*/ 846135 w 1832256"/>
              <a:gd name="connsiteY3" fmla="*/ 1388637 h 1392331"/>
              <a:gd name="connsiteX4" fmla="*/ 58 w 1832256"/>
              <a:gd name="connsiteY4" fmla="*/ 1392331 h 1392331"/>
              <a:gd name="connsiteX0" fmla="*/ 58 w 1832256"/>
              <a:gd name="connsiteY0" fmla="*/ 1392331 h 1392331"/>
              <a:gd name="connsiteX1" fmla="*/ 1008609 w 1832256"/>
              <a:gd name="connsiteY1" fmla="*/ 4277 h 1392331"/>
              <a:gd name="connsiteX2" fmla="*/ 1832256 w 1832256"/>
              <a:gd name="connsiteY2" fmla="*/ 0 h 1392331"/>
              <a:gd name="connsiteX3" fmla="*/ 846135 w 1832256"/>
              <a:gd name="connsiteY3" fmla="*/ 1388637 h 1392331"/>
              <a:gd name="connsiteX4" fmla="*/ 58 w 1832256"/>
              <a:gd name="connsiteY4" fmla="*/ 1392331 h 1392331"/>
              <a:gd name="connsiteX0" fmla="*/ 58 w 1832256"/>
              <a:gd name="connsiteY0" fmla="*/ 1392331 h 1392331"/>
              <a:gd name="connsiteX1" fmla="*/ 1008609 w 1832256"/>
              <a:gd name="connsiteY1" fmla="*/ 4277 h 1392331"/>
              <a:gd name="connsiteX2" fmla="*/ 1832256 w 1832256"/>
              <a:gd name="connsiteY2" fmla="*/ 0 h 1392331"/>
              <a:gd name="connsiteX3" fmla="*/ 846135 w 1832256"/>
              <a:gd name="connsiteY3" fmla="*/ 1388637 h 1392331"/>
              <a:gd name="connsiteX4" fmla="*/ 58 w 1832256"/>
              <a:gd name="connsiteY4" fmla="*/ 1392331 h 1392331"/>
              <a:gd name="connsiteX0" fmla="*/ 58 w 1832256"/>
              <a:gd name="connsiteY0" fmla="*/ 1392331 h 1392331"/>
              <a:gd name="connsiteX1" fmla="*/ 1008609 w 1832256"/>
              <a:gd name="connsiteY1" fmla="*/ 4277 h 1392331"/>
              <a:gd name="connsiteX2" fmla="*/ 1832256 w 1832256"/>
              <a:gd name="connsiteY2" fmla="*/ 0 h 1392331"/>
              <a:gd name="connsiteX3" fmla="*/ 846135 w 1832256"/>
              <a:gd name="connsiteY3" fmla="*/ 1388637 h 1392331"/>
              <a:gd name="connsiteX4" fmla="*/ 58 w 1832256"/>
              <a:gd name="connsiteY4" fmla="*/ 1392331 h 1392331"/>
              <a:gd name="connsiteX0" fmla="*/ 58 w 1832256"/>
              <a:gd name="connsiteY0" fmla="*/ 1392331 h 1392331"/>
              <a:gd name="connsiteX1" fmla="*/ 1008609 w 1832256"/>
              <a:gd name="connsiteY1" fmla="*/ 4277 h 1392331"/>
              <a:gd name="connsiteX2" fmla="*/ 1832256 w 1832256"/>
              <a:gd name="connsiteY2" fmla="*/ 0 h 1392331"/>
              <a:gd name="connsiteX3" fmla="*/ 846135 w 1832256"/>
              <a:gd name="connsiteY3" fmla="*/ 1388637 h 1392331"/>
              <a:gd name="connsiteX4" fmla="*/ 58 w 1832256"/>
              <a:gd name="connsiteY4" fmla="*/ 1392331 h 139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2256" h="1392331">
                <a:moveTo>
                  <a:pt x="58" y="1392331"/>
                </a:moveTo>
                <a:cubicBezTo>
                  <a:pt x="-7269" y="1385956"/>
                  <a:pt x="672425" y="466962"/>
                  <a:pt x="1008609" y="4277"/>
                </a:cubicBezTo>
                <a:lnTo>
                  <a:pt x="1832256" y="0"/>
                </a:lnTo>
                <a:cubicBezTo>
                  <a:pt x="1826654" y="6568"/>
                  <a:pt x="1174842" y="925758"/>
                  <a:pt x="846135" y="1388637"/>
                </a:cubicBezTo>
                <a:lnTo>
                  <a:pt x="58" y="139233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073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smtClean="0"/>
              <a:pPr rtl="0"/>
              <a:t>20</a:t>
            </a:fld>
            <a:endParaRPr lang="ru-RU"/>
          </a:p>
        </p:txBody>
      </p:sp>
      <p:sp>
        <p:nvSpPr>
          <p:cNvPr id="35" name="Надпись 16">
            <a:extLst>
              <a:ext uri="{FF2B5EF4-FFF2-40B4-BE49-F238E27FC236}">
                <a16:creationId xmlns:a16="http://schemas.microsoft.com/office/drawing/2014/main" id="{C80B5C50-2DA5-4A42-940B-A7BBF889F500}"/>
              </a:ext>
            </a:extLst>
          </p:cNvPr>
          <p:cNvSpPr txBox="1"/>
          <p:nvPr/>
        </p:nvSpPr>
        <p:spPr>
          <a:xfrm>
            <a:off x="5227638" y="590110"/>
            <a:ext cx="1930984" cy="38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913" b="1" dirty="0">
                <a:solidFill>
                  <a:schemeClr val="accent1"/>
                </a:solidFill>
                <a:latin typeface="Arial Black" panose="020B0A04020102020204" pitchFamily="34" charset="0"/>
              </a:rPr>
              <a:t>NOVODETAL</a:t>
            </a:r>
            <a:endParaRPr lang="ru-RU" sz="1913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9E42816-F788-43C4-B1EA-B7F6DAFBA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5368300"/>
              </p:ext>
            </p:extLst>
          </p:nvPr>
        </p:nvGraphicFramePr>
        <p:xfrm>
          <a:off x="720725" y="1097757"/>
          <a:ext cx="6156102" cy="86642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00">
                  <a:extLst>
                    <a:ext uri="{9D8B030D-6E8A-4147-A177-3AD203B41FA5}">
                      <a16:colId xmlns:a16="http://schemas.microsoft.com/office/drawing/2014/main" val="450313480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470266322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1678892319"/>
                    </a:ext>
                  </a:extLst>
                </a:gridCol>
              </a:tblGrid>
              <a:tr h="681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Наименование, типы, марки, модели однородной продукции, составные части изделия или комплекса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Обозначение документации, по которой выпускается продукция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4889066"/>
                  </a:ext>
                </a:extLst>
              </a:tr>
              <a:tr h="690732"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Тройники,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Отводы,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Переходы,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Заглушки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ТС серия 5.903 «Изделия и детали трубопроводов для тепловых сетей.  Выпуск 1 Детали трубопроводов»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rowSpan="7">
                  <a:txBody>
                    <a:bodyPr/>
                    <a:lstStyle/>
                    <a:p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966410"/>
                  </a:ext>
                </a:extLst>
              </a:tr>
              <a:tr h="1216490"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Отводы крутоизогнутые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 34 10.700-97 «Детали трубопроводов стальные бесшовные приварные на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Рраб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2,2МПа(22 кгс/см2) для атомных и тепловых электростанций. Отводы крутоизогнутые. Конструкция и размеры»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1760004"/>
                  </a:ext>
                </a:extLst>
              </a:tr>
              <a:tr h="1216490"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Переходы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 34 10.700-97 «Детали трубопроводов стальные бесшовные приварные на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Рраб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 2,2МПа(22 кгс/см2) для атомных и тепловых электростанций. Переходы. Конструкция и размеры»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2047314"/>
                  </a:ext>
                </a:extLst>
              </a:tr>
              <a:tr h="1041237"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Колена гнутые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 34 10.750-97 «Детали и сборочные единицы трубопроводов ТЭС на Рраб&lt; 2,2МПа(22 кгс/см2), t ≤425 °С  Колена гнутые. Конструкция и размеры»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8561"/>
                  </a:ext>
                </a:extLst>
              </a:tr>
              <a:tr h="1216490"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Колена крутоизогнутые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 3410.751-97 «Детали и сборочные единицы трубопроводов ТЭС на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Рраб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&lt;2,2 МПа (22 кгс/см2), t&lt;=425 °C. Колена крутоизогнутые. Конструкция и размеры»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630030"/>
                  </a:ext>
                </a:extLst>
              </a:tr>
              <a:tr h="1216490"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Отводы секторные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 34 10.752-97 «Детали и сборочные единицы трубопроводов ТЭС на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Рраб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&lt;2,2 МПа (22 кгс/см2), t&lt;=425 °C. Колена секторные сварные. Конструкция и размеры»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3465505"/>
                  </a:ext>
                </a:extLst>
              </a:tr>
              <a:tr h="1289190"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Переходы сварные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 34 10.753-97 «Детали и сборочные единицы трубопроводов ТЭС на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Рраб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&lt;2,2 МПа (22 кгс/см2), t&lt;=425 °C. Переходы сварные листовые. Конструкция и размеры»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1322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951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smtClean="0"/>
              <a:pPr rtl="0"/>
              <a:t>21</a:t>
            </a:fld>
            <a:endParaRPr lang="ru-RU"/>
          </a:p>
        </p:txBody>
      </p:sp>
      <p:sp>
        <p:nvSpPr>
          <p:cNvPr id="35" name="Надпись 16">
            <a:extLst>
              <a:ext uri="{FF2B5EF4-FFF2-40B4-BE49-F238E27FC236}">
                <a16:creationId xmlns:a16="http://schemas.microsoft.com/office/drawing/2014/main" id="{C80B5C50-2DA5-4A42-940B-A7BBF889F500}"/>
              </a:ext>
            </a:extLst>
          </p:cNvPr>
          <p:cNvSpPr txBox="1"/>
          <p:nvPr/>
        </p:nvSpPr>
        <p:spPr>
          <a:xfrm>
            <a:off x="5227638" y="590110"/>
            <a:ext cx="1930984" cy="38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913" b="1" dirty="0">
                <a:solidFill>
                  <a:schemeClr val="accent1"/>
                </a:solidFill>
                <a:latin typeface="Arial Black" panose="020B0A04020102020204" pitchFamily="34" charset="0"/>
              </a:rPr>
              <a:t>NOVODETAL</a:t>
            </a:r>
            <a:endParaRPr lang="ru-RU" sz="1913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9E42816-F788-43C4-B1EA-B7F6DAFBA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869742"/>
              </p:ext>
            </p:extLst>
          </p:nvPr>
        </p:nvGraphicFramePr>
        <p:xfrm>
          <a:off x="730719" y="1097757"/>
          <a:ext cx="6156102" cy="77405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00">
                  <a:extLst>
                    <a:ext uri="{9D8B030D-6E8A-4147-A177-3AD203B41FA5}">
                      <a16:colId xmlns:a16="http://schemas.microsoft.com/office/drawing/2014/main" val="450313480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470266322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1678892319"/>
                    </a:ext>
                  </a:extLst>
                </a:gridCol>
              </a:tblGrid>
              <a:tr h="6818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Наименование, типы, марки, модели однородной продукции, составные части изделия или комплекса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Обозначение документации, по которой выпускается продукция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4889066"/>
                  </a:ext>
                </a:extLst>
              </a:tr>
              <a:tr h="6907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Переходы точеные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 34 10.754-97 «Детали и сборочные единицы трубопроводов ТЭС на Рраб&lt;2,2 МПа (22 кгс/см2), t&lt;=425 °C. Переходы точеные. Конструкция и размеры»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966410"/>
                  </a:ext>
                </a:extLst>
              </a:tr>
              <a:tr h="12164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Фланцы плоские приварные с патрубками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 34 10.755-97 «Детали и сборочные единицы трубопроводов ТЭС на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Рраб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&lt;2,2 МПа (22 кгс/см2), t&lt;=425 °C. Фланцы плоские приварные с патрубками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≤ 2,5 МПа (25 кгс/см2)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Dу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от 600 до 1600 мм. Конструкция и размеры»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1760004"/>
                  </a:ext>
                </a:extLst>
              </a:tr>
              <a:tr h="12164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Соединения фланцевые для камерных измерительных диафрагм трубопроводов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 34 10.756-97 «Детали и сборочные единицы трубопроводов ТЭС на Рраб&lt;2,2 МПа (22 кгс/см2), t&lt;=425 °C. Соединения фланцевые для камерных измерительных диафрагм трубопроводовРу ≤ 2,5 МПа (25 кгс/см2). Конструкция и размеры»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2047314"/>
                  </a:ext>
                </a:extLst>
              </a:tr>
              <a:tr h="104123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Заглушки плоские приварные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 34 10.758-97 «Детали и сборочные единицы трубопроводов ТЭС на Рраб&lt;2,2 МПа (22 кгс/см2), t&lt;=425 °C. Заглушки плоские приварные. Конструкция и размеры»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8561"/>
                  </a:ext>
                </a:extLst>
              </a:tr>
              <a:tr h="12164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Заглушки плоские приварные с ребрами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 34 10.759-97 «Детали и сборочные единицы трубопроводов ТЭС на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Рраб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&lt;2,2 МПа (22 кгс/см2), t&lt;=425 °C. Заглушки плоские приварные с ребрами. Конструкция и размеры»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563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79396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smtClean="0"/>
              <a:pPr rtl="0"/>
              <a:t>22</a:t>
            </a:fld>
            <a:endParaRPr lang="ru-RU"/>
          </a:p>
        </p:txBody>
      </p:sp>
      <p:sp>
        <p:nvSpPr>
          <p:cNvPr id="35" name="Надпись 16">
            <a:extLst>
              <a:ext uri="{FF2B5EF4-FFF2-40B4-BE49-F238E27FC236}">
                <a16:creationId xmlns:a16="http://schemas.microsoft.com/office/drawing/2014/main" id="{C80B5C50-2DA5-4A42-940B-A7BBF889F500}"/>
              </a:ext>
            </a:extLst>
          </p:cNvPr>
          <p:cNvSpPr txBox="1"/>
          <p:nvPr/>
        </p:nvSpPr>
        <p:spPr>
          <a:xfrm>
            <a:off x="5227638" y="590110"/>
            <a:ext cx="1930984" cy="38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913" b="1" dirty="0">
                <a:solidFill>
                  <a:schemeClr val="accent1"/>
                </a:solidFill>
                <a:latin typeface="Arial Black" panose="020B0A04020102020204" pitchFamily="34" charset="0"/>
              </a:rPr>
              <a:t>NOVODETAL</a:t>
            </a:r>
            <a:endParaRPr lang="ru-RU" sz="1913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9E42816-F788-43C4-B1EA-B7F6DAFBA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553574"/>
              </p:ext>
            </p:extLst>
          </p:nvPr>
        </p:nvGraphicFramePr>
        <p:xfrm>
          <a:off x="745777" y="1097693"/>
          <a:ext cx="6156102" cy="8425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00">
                  <a:extLst>
                    <a:ext uri="{9D8B030D-6E8A-4147-A177-3AD203B41FA5}">
                      <a16:colId xmlns:a16="http://schemas.microsoft.com/office/drawing/2014/main" val="450313480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470266322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1678892319"/>
                    </a:ext>
                  </a:extLst>
                </a:gridCol>
              </a:tblGrid>
              <a:tr h="685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Наименование, типы, марки, модели однородной продукции, составные части изделия или комплекса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Обозначение документации, по которой выпускается продукция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4889066"/>
                  </a:ext>
                </a:extLst>
              </a:tr>
              <a:tr h="10468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Штуцера</a:t>
                      </a: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 34 10.761-97 «Детали и сборочные единицы трубопроводов ТЭС на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Рраб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&lt;2,2 МПа (22 кгс/см2), t&lt;=425 °C. Штуцера для ответвлений. Конструкция и размеры» </a:t>
                      </a: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Технологические трубопроводы</a:t>
                      </a:r>
                    </a:p>
                    <a:p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Энергетическая</a:t>
                      </a:r>
                    </a:p>
                    <a:p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966410"/>
                  </a:ext>
                </a:extLst>
              </a:tr>
              <a:tr h="22801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Тройники сварные</a:t>
                      </a: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 34 10.762-97 «Детали и сборочные единицы трубопроводов ТЭС на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Рраб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&lt;2,2 МПа (22 кгс/см2), t&lt;=425 °C. Тройники сварные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равнопроходные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Конструкция и размеры»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 34 10.764-97 «Детали и сборочные единицы трубопроводов ТЭС на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Рраб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&lt;2,2 МПа (22 кгс/см2), t&lt;=425 °C. Тройники сварные переходные Конструкция и размеры» </a:t>
                      </a: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1760004"/>
                  </a:ext>
                </a:extLst>
              </a:tr>
              <a:tr h="22801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Тройники сварные с накладкой</a:t>
                      </a: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 34 10.763-97 «Детали и сборочные единицы трубопроводов ТЭС на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Рраб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&lt;2,2 МПа (22 кгс/см2), t&lt;=425 °C. Тройники сварные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равнопроходные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 накладкой. Конструкция и размеры»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 34 10.765-97 «Детали и сборочные единицы трубопроводов с накладкой ТЭС на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Рраб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&lt;2,2 МПа (22 кгс/см2), t&lt;=425 °C. Тройники сварные переходные Конструкция и размеры» </a:t>
                      </a: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2047314"/>
                  </a:ext>
                </a:extLst>
              </a:tr>
              <a:tr h="8746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Отводы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 36-21-77  «Детали трубопроводов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Dу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500 - 1400 мм Сварные из углеродистой стали на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</a:t>
                      </a:r>
                      <a:r>
                        <a:rPr lang="en-US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2,5 МПа ( 25 кгс/см2). Отводы секционные R = 1,5Dу»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Технологические трубопроводы</a:t>
                      </a:r>
                    </a:p>
                    <a:p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Нефтяная</a:t>
                      </a:r>
                    </a:p>
                    <a:p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Газовая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439166"/>
                  </a:ext>
                </a:extLst>
              </a:tr>
              <a:tr h="12072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Переходы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 36-22-77 «Детали трубопроводов </a:t>
                      </a:r>
                      <a:r>
                        <a:rPr lang="en-US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500 - 1400 мм Сварные из углеродистой стали на Ру≤2,5 МПа (25 кгс/см2). Переходы концентрические и эксцентрические»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5233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920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smtClean="0"/>
              <a:pPr rtl="0"/>
              <a:t>23</a:t>
            </a:fld>
            <a:endParaRPr lang="ru-RU"/>
          </a:p>
        </p:txBody>
      </p:sp>
      <p:sp>
        <p:nvSpPr>
          <p:cNvPr id="35" name="Надпись 16">
            <a:extLst>
              <a:ext uri="{FF2B5EF4-FFF2-40B4-BE49-F238E27FC236}">
                <a16:creationId xmlns:a16="http://schemas.microsoft.com/office/drawing/2014/main" id="{C80B5C50-2DA5-4A42-940B-A7BBF889F500}"/>
              </a:ext>
            </a:extLst>
          </p:cNvPr>
          <p:cNvSpPr txBox="1"/>
          <p:nvPr/>
        </p:nvSpPr>
        <p:spPr>
          <a:xfrm>
            <a:off x="5227638" y="590110"/>
            <a:ext cx="1930984" cy="38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913" b="1" dirty="0">
                <a:solidFill>
                  <a:schemeClr val="accent1"/>
                </a:solidFill>
                <a:latin typeface="Arial Black" panose="020B0A04020102020204" pitchFamily="34" charset="0"/>
              </a:rPr>
              <a:t>NOVODETAL</a:t>
            </a:r>
            <a:endParaRPr lang="ru-RU" sz="1913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9E42816-F788-43C4-B1EA-B7F6DAFBA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735656"/>
              </p:ext>
            </p:extLst>
          </p:nvPr>
        </p:nvGraphicFramePr>
        <p:xfrm>
          <a:off x="736616" y="1097434"/>
          <a:ext cx="6156102" cy="8984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00">
                  <a:extLst>
                    <a:ext uri="{9D8B030D-6E8A-4147-A177-3AD203B41FA5}">
                      <a16:colId xmlns:a16="http://schemas.microsoft.com/office/drawing/2014/main" val="450313480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470266322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1678892319"/>
                    </a:ext>
                  </a:extLst>
                </a:gridCol>
              </a:tblGrid>
              <a:tr h="685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Наименование, типы, марки, модели однородной продукции, составные части изделия или комплекса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Обозначение документации, по которой выпускается продукция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4889066"/>
                  </a:ext>
                </a:extLst>
              </a:tr>
              <a:tr h="10468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Тройники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 36-23-77 «Детали трубопроводов </a:t>
                      </a:r>
                      <a:r>
                        <a:rPr lang="en-US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500 - 1400 мм Сварные из углеродистой стали на Ру≤2,5 МПа (25 кгс/см2). Тройники штампосварные»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 36-24-77 «Детали трубопроводов </a:t>
                      </a:r>
                      <a:r>
                        <a:rPr lang="en-US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500 - 1400 мм Сварные из углеродистой стали на Ру≤2,5 МПа (25 кгс/см2). Тройники сварные»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966410"/>
                  </a:ext>
                </a:extLst>
              </a:tr>
              <a:tr h="8781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Заглушки эллиптические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ОСТ 36-25-77 «Детали трубопроводов </a:t>
                      </a:r>
                      <a:r>
                        <a:rPr lang="en-US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 500 - 1400 мм Сварные из углеродистой стали на Ру≤2,5 МПа (25 кгс/см2). Заглушки эллиптические»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1760004"/>
                  </a:ext>
                </a:extLst>
              </a:tr>
              <a:tr h="8746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Днища</a:t>
                      </a: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6533-78 «Днища эллиптические отбортованные стальные для сосудов, аппаратов и котлов. Основные размеры»</a:t>
                      </a: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Технологические трубопроводы различного назначения.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Нефтяная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Газовая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Нефтеперерабатывающая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Нефтехимическая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Химическая</a:t>
                      </a: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439166"/>
                  </a:ext>
                </a:extLst>
              </a:tr>
              <a:tr h="1207212"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Соединения штуцерные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ЦКТИ 313.01 «Соединения штуцерные для трубопроводов пара и горячей воды тепловых станций. Конструкция и размеры»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ЦКТИ 313.02 «Соединения штуцерные для паропроводов тепловых станций. Конструкция и размеры»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Технологические трубопроводы</a:t>
                      </a:r>
                    </a:p>
                    <a:p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Энергетическая</a:t>
                      </a:r>
                    </a:p>
                    <a:p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7523341"/>
                  </a:ext>
                </a:extLst>
              </a:tr>
              <a:tr h="69159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Переходы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ЦКТИ 318.01 «Переходы точеные для трубопроводов пара и горячей воды тепловых станций. Конструкция и размеры»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ЦКТИ 318.02  «Переходы обжатые для трубопроводов пара и горячей воды тепловых станций. Конструкция и размеры»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ЦКТИ 318.03  «Переходы штампованные для трубопроводов пара тепловых станций. Конструкция и размеры»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ЦКТИ 318.04  «Переходы точеные для паропроводов тепловых станций. Конструкция и размеры»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8677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085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smtClean="0"/>
              <a:pPr rtl="0"/>
              <a:t>24</a:t>
            </a:fld>
            <a:endParaRPr lang="ru-RU"/>
          </a:p>
        </p:txBody>
      </p:sp>
      <p:sp>
        <p:nvSpPr>
          <p:cNvPr id="35" name="Надпись 16">
            <a:extLst>
              <a:ext uri="{FF2B5EF4-FFF2-40B4-BE49-F238E27FC236}">
                <a16:creationId xmlns:a16="http://schemas.microsoft.com/office/drawing/2014/main" id="{C80B5C50-2DA5-4A42-940B-A7BBF889F500}"/>
              </a:ext>
            </a:extLst>
          </p:cNvPr>
          <p:cNvSpPr txBox="1"/>
          <p:nvPr/>
        </p:nvSpPr>
        <p:spPr>
          <a:xfrm>
            <a:off x="5227638" y="590110"/>
            <a:ext cx="1930984" cy="38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913" b="1" dirty="0">
                <a:solidFill>
                  <a:schemeClr val="accent1"/>
                </a:solidFill>
                <a:latin typeface="Arial Black" panose="020B0A04020102020204" pitchFamily="34" charset="0"/>
              </a:rPr>
              <a:t>NOVODETAL</a:t>
            </a:r>
            <a:endParaRPr lang="ru-RU" sz="1913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9E42816-F788-43C4-B1EA-B7F6DAFBA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5171196"/>
              </p:ext>
            </p:extLst>
          </p:nvPr>
        </p:nvGraphicFramePr>
        <p:xfrm>
          <a:off x="736616" y="1097434"/>
          <a:ext cx="6156102" cy="8876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00">
                  <a:extLst>
                    <a:ext uri="{9D8B030D-6E8A-4147-A177-3AD203B41FA5}">
                      <a16:colId xmlns:a16="http://schemas.microsoft.com/office/drawing/2014/main" val="450313480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470266322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1678892319"/>
                    </a:ext>
                  </a:extLst>
                </a:gridCol>
              </a:tblGrid>
              <a:tr h="685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Наименование, типы, марки, модели однородной продукции, составные части изделия или комплекса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Обозначение документации, по которой выпускается продукция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4889066"/>
                  </a:ext>
                </a:extLst>
              </a:tr>
              <a:tr h="7494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13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51435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5980" algn="l"/>
                        </a:tabLst>
                        <a:defRPr/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ЦКТИ 318.05 «Переходы обжатые для паропроводов тепловых станций. Конструкция и размеры»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966410"/>
                  </a:ext>
                </a:extLst>
              </a:tr>
              <a:tr h="8781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Отводы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ЦКТИ 321.01 «Отводы гнутые для трубопроводов питательной воды тепловых станций. Конструкция и размеры»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ЦКТИ 321.02 «Отводы гнутые для трубопроводов пара и горячей воды тепловых станций.  Конструкция и размеры»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ЦКТИ 321.03 «Отводы крутоизогнутые для трубопроводов пара и горячей воды тепловых станций. Конструкция и размеры»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ЦКТИ 321.04 «Отводы штампованные для трубопроводов пара и горячей воды тепловых станций.  Конструкция и размеры»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ЦКТИ 321.05 «Отводы гнутые для паропроводов тепловых станций.  Конструкция и размеры»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ЦКТИ 321.06 «Отводы крутоизогнутые для паропроводов тепловых станций.  Конструкция и размеры»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ЦКТИ 321.07 «Отводы штампованные для паропроводов тепловых станций.  Конструкция и размеры»</a:t>
                      </a: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1760004"/>
                  </a:ext>
                </a:extLst>
              </a:tr>
              <a:tr h="874675"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Штуцеры</a:t>
                      </a: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ЦКТИ 462.01 «Штуцера для трубопроводов пара и горячей воды тепловых станций. Конструкция и размеры»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ЦКТИ 462.02 «Штуцера для трубопроводов пара и горячей воды тепловых станций. Конструкция и размеры»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ЦКТИ 462.05 «Штуцера для паропроводов  тепловых станций. Конструкция и размеры»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ЦКТИ 462.06«Штуцера для паропроводов  тепловых станций. Конструкция и размеры»</a:t>
                      </a: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Технологические трубопроводы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13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Энергетическая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13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439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2056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smtClean="0"/>
              <a:pPr rtl="0"/>
              <a:t>25</a:t>
            </a:fld>
            <a:endParaRPr lang="ru-RU"/>
          </a:p>
        </p:txBody>
      </p:sp>
      <p:sp>
        <p:nvSpPr>
          <p:cNvPr id="35" name="Надпись 16">
            <a:extLst>
              <a:ext uri="{FF2B5EF4-FFF2-40B4-BE49-F238E27FC236}">
                <a16:creationId xmlns:a16="http://schemas.microsoft.com/office/drawing/2014/main" id="{C80B5C50-2DA5-4A42-940B-A7BBF889F500}"/>
              </a:ext>
            </a:extLst>
          </p:cNvPr>
          <p:cNvSpPr txBox="1"/>
          <p:nvPr/>
        </p:nvSpPr>
        <p:spPr>
          <a:xfrm>
            <a:off x="5227638" y="590110"/>
            <a:ext cx="1930984" cy="38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913" b="1" dirty="0">
                <a:solidFill>
                  <a:schemeClr val="accent1"/>
                </a:solidFill>
                <a:latin typeface="Arial Black" panose="020B0A04020102020204" pitchFamily="34" charset="0"/>
              </a:rPr>
              <a:t>NOVODETAL</a:t>
            </a:r>
            <a:endParaRPr lang="ru-RU" sz="1913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9E42816-F788-43C4-B1EA-B7F6DAFBA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754991"/>
              </p:ext>
            </p:extLst>
          </p:nvPr>
        </p:nvGraphicFramePr>
        <p:xfrm>
          <a:off x="736616" y="1435895"/>
          <a:ext cx="6156102" cy="66856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00">
                  <a:extLst>
                    <a:ext uri="{9D8B030D-6E8A-4147-A177-3AD203B41FA5}">
                      <a16:colId xmlns:a16="http://schemas.microsoft.com/office/drawing/2014/main" val="450313480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470266322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1678892319"/>
                    </a:ext>
                  </a:extLst>
                </a:gridCol>
              </a:tblGrid>
              <a:tr h="6854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Наименование, типы, марки, модели однородной продукции, составные части изделия или комплекса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Обозначение документации, по которой выпускается продукция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4889066"/>
                  </a:ext>
                </a:extLst>
              </a:tr>
              <a:tr h="7494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Патрубки блоков с соплами и диафрагмами</a:t>
                      </a: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ЦКТИ 462.03 «Патрубки блоков с диафрагмами для трубопроводов тепловых станций.  Конструкция и размеры»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ЦКТИ 462.04 «Патрубки блоков с соплами и диафрагмами для паропроводов тепловых станций.  Конструкция и размеры»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ЦКТИ 462.07 «Патрубки блоков с соплами для паропроводов тепловых станций.  Конструкция и размеры»</a:t>
                      </a: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966410"/>
                  </a:ext>
                </a:extLst>
              </a:tr>
              <a:tr h="87814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Донышки приварные</a:t>
                      </a: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ЦКТИ 504.01 «Донышки приварные для трубопроводов тепловых станций. Конструкция и размеры»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ЦКТИ 504.02 «Донышки приварные для паропроводов тепловых станций. Конструкция и размеры»</a:t>
                      </a: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1760004"/>
                  </a:ext>
                </a:extLst>
              </a:tr>
              <a:tr h="8746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Кольца подкладные </a:t>
                      </a: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ЦКТИ 520.01 «Кольца подкладные для трубопроводов тепловых станций. Конструкция и размеры»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ЦКТИ 520.02 «Кольца подкладные для паропроводов тепловых станций. Конструкция и размеры»</a:t>
                      </a: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13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439166"/>
                  </a:ext>
                </a:extLst>
              </a:tr>
              <a:tr h="874675"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Бобышки </a:t>
                      </a: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ЦКТИ 530.01 «Бобышки для трубопроводов тепловых станций. Конструкция и размеры»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СТО ЦКТИ 530.02 «Бобышки для паропроводов тепловых станций. Конструкция и размеры»</a:t>
                      </a: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13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1196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17084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smtClean="0"/>
              <a:pPr rtl="0"/>
              <a:t>26</a:t>
            </a:fld>
            <a:endParaRPr lang="ru-RU"/>
          </a:p>
        </p:txBody>
      </p:sp>
      <p:sp>
        <p:nvSpPr>
          <p:cNvPr id="35" name="Надпись 16">
            <a:extLst>
              <a:ext uri="{FF2B5EF4-FFF2-40B4-BE49-F238E27FC236}">
                <a16:creationId xmlns:a16="http://schemas.microsoft.com/office/drawing/2014/main" id="{C80B5C50-2DA5-4A42-940B-A7BBF889F500}"/>
              </a:ext>
            </a:extLst>
          </p:cNvPr>
          <p:cNvSpPr txBox="1"/>
          <p:nvPr/>
        </p:nvSpPr>
        <p:spPr>
          <a:xfrm>
            <a:off x="5227638" y="590110"/>
            <a:ext cx="1930984" cy="38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913" b="1" dirty="0">
                <a:solidFill>
                  <a:schemeClr val="accent1"/>
                </a:solidFill>
                <a:latin typeface="Arial Black" panose="020B0A04020102020204" pitchFamily="34" charset="0"/>
              </a:rPr>
              <a:t>NOVODETAL</a:t>
            </a:r>
            <a:endParaRPr lang="ru-RU" sz="1913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9E42816-F788-43C4-B1EA-B7F6DAFBA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928449"/>
              </p:ext>
            </p:extLst>
          </p:nvPr>
        </p:nvGraphicFramePr>
        <p:xfrm>
          <a:off x="736616" y="1435894"/>
          <a:ext cx="6156102" cy="8113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56102">
                  <a:extLst>
                    <a:ext uri="{9D8B030D-6E8A-4147-A177-3AD203B41FA5}">
                      <a16:colId xmlns:a16="http://schemas.microsoft.com/office/drawing/2014/main" val="450313480"/>
                    </a:ext>
                  </a:extLst>
                </a:gridCol>
              </a:tblGrid>
              <a:tr h="732826">
                <a:tc>
                  <a:txBody>
                    <a:bodyPr/>
                    <a:lstStyle/>
                    <a:p>
                      <a:pPr marL="0" marR="0" lvl="0" indent="263525" algn="l" defTabSz="51435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Изготовление специальных деталей по чертежам заказчика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4889066"/>
                  </a:ext>
                </a:extLst>
              </a:tr>
              <a:tr h="7380886">
                <a:tc>
                  <a:txBody>
                    <a:bodyPr/>
                    <a:lstStyle/>
                    <a:p>
                      <a:pPr marL="0" marR="0" lvl="0" indent="0" algn="just" defTabSz="51435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855980" algn="l"/>
                        </a:tabLst>
                        <a:defRPr/>
                      </a:pPr>
                      <a:endParaRPr lang="ru-RU" sz="1050" dirty="0"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966410"/>
                  </a:ext>
                </a:extLst>
              </a:tr>
            </a:tbl>
          </a:graphicData>
        </a:graphic>
      </p:graphicFrame>
      <p:sp>
        <p:nvSpPr>
          <p:cNvPr id="5" name="Текст 8">
            <a:extLst>
              <a:ext uri="{FF2B5EF4-FFF2-40B4-BE49-F238E27FC236}">
                <a16:creationId xmlns:a16="http://schemas.microsoft.com/office/drawing/2014/main" id="{A65CE0B5-81E5-4E84-B82E-121604D615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381" y="2459274"/>
            <a:ext cx="5166933" cy="715743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lvl="1" algn="just">
              <a:lnSpc>
                <a:spcPct val="100000"/>
              </a:lnSpc>
              <a:spcAft>
                <a:spcPts val="450"/>
              </a:spcAft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1811" algn="just"/>
            <a:endParaRPr lang="ru-RU" sz="1200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C73826E-6545-4BA1-9B1E-1C2891563E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266437"/>
              </p:ext>
            </p:extLst>
          </p:nvPr>
        </p:nvGraphicFramePr>
        <p:xfrm>
          <a:off x="1116012" y="2466182"/>
          <a:ext cx="4241090" cy="3001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11372656" imgH="8048369" progId="Acrobat.Document.11">
                  <p:embed/>
                </p:oleObj>
              </mc:Choice>
              <mc:Fallback>
                <p:oleObj name="Acrobat Document" r:id="rId3" imgW="11372656" imgH="8048369" progId="Acrobat.Document.11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370A5450-8534-4D7F-80E5-40F230A4C0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6012" y="2466182"/>
                        <a:ext cx="4241090" cy="30014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7E8AA810-917B-42F0-993D-9263F5127C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435433"/>
              </p:ext>
            </p:extLst>
          </p:nvPr>
        </p:nvGraphicFramePr>
        <p:xfrm>
          <a:off x="1116012" y="5561931"/>
          <a:ext cx="2546170" cy="3597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5" imgW="8048442" imgH="11372658" progId="Acrobat.Document.11">
                  <p:embed/>
                </p:oleObj>
              </mc:Choice>
              <mc:Fallback>
                <p:oleObj name="Acrobat Document" r:id="rId5" imgW="8048442" imgH="11372658" progId="Acrobat.Document.11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05058BBA-9410-4DBF-966A-2549555ED4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16012" y="5561931"/>
                        <a:ext cx="2546170" cy="3597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9761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16">
            <a:extLst>
              <a:ext uri="{FF2B5EF4-FFF2-40B4-BE49-F238E27FC236}">
                <a16:creationId xmlns:a16="http://schemas.microsoft.com/office/drawing/2014/main" id="{30EB2E65-3831-4C81-B30B-413A47E5CBE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52905" y="1230033"/>
            <a:ext cx="2926933" cy="3096698"/>
          </a:xfrm>
          <a:custGeom>
            <a:avLst/>
            <a:gdLst>
              <a:gd name="connsiteX0" fmla="*/ 2214261 w 4428523"/>
              <a:gd name="connsiteY0" fmla="*/ 0 h 5137089"/>
              <a:gd name="connsiteX1" fmla="*/ 4428523 w 4428523"/>
              <a:gd name="connsiteY1" fmla="*/ 1107131 h 5137089"/>
              <a:gd name="connsiteX2" fmla="*/ 4428523 w 4428523"/>
              <a:gd name="connsiteY2" fmla="*/ 4029957 h 5137089"/>
              <a:gd name="connsiteX3" fmla="*/ 2214261 w 4428523"/>
              <a:gd name="connsiteY3" fmla="*/ 5137089 h 5137089"/>
              <a:gd name="connsiteX4" fmla="*/ 0 w 4428523"/>
              <a:gd name="connsiteY4" fmla="*/ 4029957 h 5137089"/>
              <a:gd name="connsiteX5" fmla="*/ 0 w 4428523"/>
              <a:gd name="connsiteY5" fmla="*/ 1107131 h 5137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28523" h="5137089">
                <a:moveTo>
                  <a:pt x="2214261" y="0"/>
                </a:moveTo>
                <a:lnTo>
                  <a:pt x="4428523" y="1107131"/>
                </a:lnTo>
                <a:lnTo>
                  <a:pt x="4428523" y="4029957"/>
                </a:lnTo>
                <a:lnTo>
                  <a:pt x="2214261" y="5137089"/>
                </a:lnTo>
                <a:lnTo>
                  <a:pt x="0" y="4029957"/>
                </a:lnTo>
                <a:lnTo>
                  <a:pt x="0" y="1107131"/>
                </a:lnTo>
                <a:close/>
              </a:path>
            </a:pathLst>
          </a:custGeom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smtClean="0"/>
              <a:pPr rtl="0"/>
              <a:t>27</a:t>
            </a:fld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/>
          <a:stretch/>
        </p:blipFill>
        <p:spPr>
          <a:xfrm>
            <a:off x="3394741" y="6757988"/>
            <a:ext cx="4164934" cy="3933825"/>
          </a:xfr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id="{53469036-D1FB-4164-96AE-B6D8CECCF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2505" y="3191961"/>
            <a:ext cx="5166933" cy="6272040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lvl="1" algn="just">
              <a:lnSpc>
                <a:spcPct val="100000"/>
              </a:lnSpc>
              <a:spcAft>
                <a:spcPts val="450"/>
              </a:spcAft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НАША КОМПАНИЯ ДЕЛАЕТ АКЦЕНТ НА КОМПЛЕКСНОМ СНАБЖЕНИИ.</a:t>
            </a:r>
          </a:p>
          <a:p>
            <a:pPr lvl="1" algn="just">
              <a:lnSpc>
                <a:spcPct val="100000"/>
              </a:lnSpc>
              <a:spcAft>
                <a:spcPts val="45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Aft>
                <a:spcPts val="450"/>
              </a:spcAft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ОБЕСПЕЧИМ:</a:t>
            </a:r>
          </a:p>
          <a:p>
            <a:pPr lvl="1" algn="just">
              <a:lnSpc>
                <a:spcPct val="100000"/>
              </a:lnSpc>
              <a:spcAft>
                <a:spcPts val="45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8625" lvl="1" indent="-171450" algn="just">
              <a:lnSpc>
                <a:spcPct val="10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Своевременное изготовление</a:t>
            </a:r>
          </a:p>
          <a:p>
            <a:pPr marL="428625" lvl="1" indent="-171450" algn="just">
              <a:lnSpc>
                <a:spcPct val="10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Качественную комплектацию и доставку</a:t>
            </a:r>
          </a:p>
          <a:p>
            <a:pPr marL="428625" lvl="1" indent="-171450" algn="just">
              <a:lnSpc>
                <a:spcPct val="10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Сотрудничество с любыми транспортными компаниями</a:t>
            </a:r>
          </a:p>
          <a:p>
            <a:pPr marL="428625" lvl="1" indent="-171450" algn="just">
              <a:lnSpc>
                <a:spcPct val="10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Нанесение изоляции</a:t>
            </a:r>
          </a:p>
          <a:p>
            <a:pPr indent="201811" algn="just"/>
            <a:endParaRPr lang="ru-RU" sz="1200" dirty="0"/>
          </a:p>
        </p:txBody>
      </p:sp>
      <p:sp>
        <p:nvSpPr>
          <p:cNvPr id="35" name="Надпись 16">
            <a:extLst>
              <a:ext uri="{FF2B5EF4-FFF2-40B4-BE49-F238E27FC236}">
                <a16:creationId xmlns:a16="http://schemas.microsoft.com/office/drawing/2014/main" id="{C80B5C50-2DA5-4A42-940B-A7BBF889F500}"/>
              </a:ext>
            </a:extLst>
          </p:cNvPr>
          <p:cNvSpPr txBox="1"/>
          <p:nvPr/>
        </p:nvSpPr>
        <p:spPr>
          <a:xfrm>
            <a:off x="5227638" y="590110"/>
            <a:ext cx="1930984" cy="38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913" b="1" dirty="0">
                <a:solidFill>
                  <a:schemeClr val="accent1"/>
                </a:solidFill>
                <a:latin typeface="Arial Black" panose="020B0A04020102020204" pitchFamily="34" charset="0"/>
              </a:rPr>
              <a:t>NOVODETAL</a:t>
            </a:r>
            <a:endParaRPr lang="ru-RU" sz="1913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Параллелограмм 13">
            <a:extLst>
              <a:ext uri="{FF2B5EF4-FFF2-40B4-BE49-F238E27FC236}">
                <a16:creationId xmlns:a16="http://schemas.microsoft.com/office/drawing/2014/main" id="{CD980181-F3FB-4957-BEAC-8169472B3323}"/>
              </a:ext>
            </a:extLst>
          </p:cNvPr>
          <p:cNvSpPr/>
          <p:nvPr/>
        </p:nvSpPr>
        <p:spPr>
          <a:xfrm>
            <a:off x="971525" y="9021763"/>
            <a:ext cx="2741233" cy="1670050"/>
          </a:xfrm>
          <a:custGeom>
            <a:avLst/>
            <a:gdLst>
              <a:gd name="connsiteX0" fmla="*/ 0 w 4277933"/>
              <a:gd name="connsiteY0" fmla="*/ 2679700 h 2679700"/>
              <a:gd name="connsiteX1" fmla="*/ 669925 w 4277933"/>
              <a:gd name="connsiteY1" fmla="*/ 0 h 2679700"/>
              <a:gd name="connsiteX2" fmla="*/ 4277933 w 4277933"/>
              <a:gd name="connsiteY2" fmla="*/ 0 h 2679700"/>
              <a:gd name="connsiteX3" fmla="*/ 3608008 w 4277933"/>
              <a:gd name="connsiteY3" fmla="*/ 2679700 h 2679700"/>
              <a:gd name="connsiteX4" fmla="*/ 0 w 4277933"/>
              <a:gd name="connsiteY4" fmla="*/ 2679700 h 2679700"/>
              <a:gd name="connsiteX0" fmla="*/ 0 w 4430333"/>
              <a:gd name="connsiteY0" fmla="*/ 2679700 h 2679700"/>
              <a:gd name="connsiteX1" fmla="*/ 669925 w 4430333"/>
              <a:gd name="connsiteY1" fmla="*/ 0 h 2679700"/>
              <a:gd name="connsiteX2" fmla="*/ 4430333 w 4430333"/>
              <a:gd name="connsiteY2" fmla="*/ 63500 h 2679700"/>
              <a:gd name="connsiteX3" fmla="*/ 3608008 w 4430333"/>
              <a:gd name="connsiteY3" fmla="*/ 2679700 h 2679700"/>
              <a:gd name="connsiteX4" fmla="*/ 0 w 4430333"/>
              <a:gd name="connsiteY4" fmla="*/ 2679700 h 2679700"/>
              <a:gd name="connsiteX0" fmla="*/ 0 w 4430333"/>
              <a:gd name="connsiteY0" fmla="*/ 2679700 h 2679700"/>
              <a:gd name="connsiteX1" fmla="*/ 669925 w 4430333"/>
              <a:gd name="connsiteY1" fmla="*/ 0 h 2679700"/>
              <a:gd name="connsiteX2" fmla="*/ 4430333 w 4430333"/>
              <a:gd name="connsiteY2" fmla="*/ 63500 h 2679700"/>
              <a:gd name="connsiteX3" fmla="*/ 1182308 w 4430333"/>
              <a:gd name="connsiteY3" fmla="*/ 2552700 h 2679700"/>
              <a:gd name="connsiteX4" fmla="*/ 0 w 4430333"/>
              <a:gd name="connsiteY4" fmla="*/ 2679700 h 2679700"/>
              <a:gd name="connsiteX0" fmla="*/ 0 w 4430333"/>
              <a:gd name="connsiteY0" fmla="*/ 2679700 h 2679700"/>
              <a:gd name="connsiteX1" fmla="*/ 669925 w 4430333"/>
              <a:gd name="connsiteY1" fmla="*/ 0 h 2679700"/>
              <a:gd name="connsiteX2" fmla="*/ 4430333 w 4430333"/>
              <a:gd name="connsiteY2" fmla="*/ 63500 h 2679700"/>
              <a:gd name="connsiteX3" fmla="*/ 1791908 w 4430333"/>
              <a:gd name="connsiteY3" fmla="*/ 2679700 h 2679700"/>
              <a:gd name="connsiteX4" fmla="*/ 0 w 4430333"/>
              <a:gd name="connsiteY4" fmla="*/ 2679700 h 2679700"/>
              <a:gd name="connsiteX0" fmla="*/ 0 w 4455733"/>
              <a:gd name="connsiteY0" fmla="*/ 2679700 h 2679700"/>
              <a:gd name="connsiteX1" fmla="*/ 669925 w 4455733"/>
              <a:gd name="connsiteY1" fmla="*/ 0 h 2679700"/>
              <a:gd name="connsiteX2" fmla="*/ 4455733 w 4455733"/>
              <a:gd name="connsiteY2" fmla="*/ 114300 h 2679700"/>
              <a:gd name="connsiteX3" fmla="*/ 1791908 w 4455733"/>
              <a:gd name="connsiteY3" fmla="*/ 2679700 h 2679700"/>
              <a:gd name="connsiteX4" fmla="*/ 0 w 4455733"/>
              <a:gd name="connsiteY4" fmla="*/ 2679700 h 2679700"/>
              <a:gd name="connsiteX0" fmla="*/ 0 w 4455733"/>
              <a:gd name="connsiteY0" fmla="*/ 2565400 h 2565400"/>
              <a:gd name="connsiteX1" fmla="*/ 3590925 w 4455733"/>
              <a:gd name="connsiteY1" fmla="*/ 0 h 2565400"/>
              <a:gd name="connsiteX2" fmla="*/ 4455733 w 4455733"/>
              <a:gd name="connsiteY2" fmla="*/ 0 h 2565400"/>
              <a:gd name="connsiteX3" fmla="*/ 1791908 w 4455733"/>
              <a:gd name="connsiteY3" fmla="*/ 2565400 h 2565400"/>
              <a:gd name="connsiteX4" fmla="*/ 0 w 4455733"/>
              <a:gd name="connsiteY4" fmla="*/ 2565400 h 2565400"/>
              <a:gd name="connsiteX0" fmla="*/ 0 w 3668333"/>
              <a:gd name="connsiteY0" fmla="*/ 2565400 h 2565400"/>
              <a:gd name="connsiteX1" fmla="*/ 2803525 w 3668333"/>
              <a:gd name="connsiteY1" fmla="*/ 0 h 2565400"/>
              <a:gd name="connsiteX2" fmla="*/ 3668333 w 3668333"/>
              <a:gd name="connsiteY2" fmla="*/ 0 h 2565400"/>
              <a:gd name="connsiteX3" fmla="*/ 1004508 w 3668333"/>
              <a:gd name="connsiteY3" fmla="*/ 2565400 h 2565400"/>
              <a:gd name="connsiteX4" fmla="*/ 0 w 3668333"/>
              <a:gd name="connsiteY4" fmla="*/ 2565400 h 2565400"/>
              <a:gd name="connsiteX0" fmla="*/ 0 w 3668333"/>
              <a:gd name="connsiteY0" fmla="*/ 2565400 h 2565400"/>
              <a:gd name="connsiteX1" fmla="*/ 1755775 w 3668333"/>
              <a:gd name="connsiteY1" fmla="*/ 952500 h 2565400"/>
              <a:gd name="connsiteX2" fmla="*/ 3668333 w 3668333"/>
              <a:gd name="connsiteY2" fmla="*/ 0 h 2565400"/>
              <a:gd name="connsiteX3" fmla="*/ 1004508 w 3668333"/>
              <a:gd name="connsiteY3" fmla="*/ 2565400 h 2565400"/>
              <a:gd name="connsiteX4" fmla="*/ 0 w 3668333"/>
              <a:gd name="connsiteY4" fmla="*/ 2565400 h 2565400"/>
              <a:gd name="connsiteX0" fmla="*/ 0 w 2741233"/>
              <a:gd name="connsiteY0" fmla="*/ 1670050 h 1670050"/>
              <a:gd name="connsiteX1" fmla="*/ 1755775 w 2741233"/>
              <a:gd name="connsiteY1" fmla="*/ 57150 h 1670050"/>
              <a:gd name="connsiteX2" fmla="*/ 2741233 w 2741233"/>
              <a:gd name="connsiteY2" fmla="*/ 0 h 1670050"/>
              <a:gd name="connsiteX3" fmla="*/ 1004508 w 2741233"/>
              <a:gd name="connsiteY3" fmla="*/ 1670050 h 1670050"/>
              <a:gd name="connsiteX4" fmla="*/ 0 w 2741233"/>
              <a:gd name="connsiteY4" fmla="*/ 1670050 h 167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1233" h="1670050">
                <a:moveTo>
                  <a:pt x="0" y="1670050"/>
                </a:moveTo>
                <a:lnTo>
                  <a:pt x="1755775" y="57150"/>
                </a:lnTo>
                <a:lnTo>
                  <a:pt x="2741233" y="0"/>
                </a:lnTo>
                <a:lnTo>
                  <a:pt x="1004508" y="1670050"/>
                </a:lnTo>
                <a:lnTo>
                  <a:pt x="0" y="167005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581ADC58-0833-4499-A0E9-AE3D76B975F0}"/>
              </a:ext>
            </a:extLst>
          </p:cNvPr>
          <p:cNvGrpSpPr/>
          <p:nvPr/>
        </p:nvGrpSpPr>
        <p:grpSpPr>
          <a:xfrm>
            <a:off x="1731322" y="2099727"/>
            <a:ext cx="1170097" cy="1357311"/>
            <a:chOff x="1137301" y="1270825"/>
            <a:chExt cx="1170097" cy="1357311"/>
          </a:xfrm>
        </p:grpSpPr>
        <p:sp>
          <p:nvSpPr>
            <p:cNvPr id="34" name="Шестиугольник 33" descr="Сплошной темный шестиугольник в центре изображения">
              <a:extLst>
                <a:ext uri="{FF2B5EF4-FFF2-40B4-BE49-F238E27FC236}">
                  <a16:creationId xmlns:a16="http://schemas.microsoft.com/office/drawing/2014/main" id="{37172475-C85F-4983-BE37-77F9A8A0E2C2}"/>
                </a:ext>
              </a:extLst>
            </p:cNvPr>
            <p:cNvSpPr/>
            <p:nvPr/>
          </p:nvSpPr>
          <p:spPr>
            <a:xfrm rot="16200000">
              <a:off x="1043694" y="1364432"/>
              <a:ext cx="1357311" cy="1170097"/>
            </a:xfrm>
            <a:prstGeom prst="hexagon">
              <a:avLst/>
            </a:prstGeom>
            <a:solidFill>
              <a:srgbClr val="001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sz="1013"/>
            </a:p>
          </p:txBody>
        </p:sp>
        <p:grpSp>
          <p:nvGrpSpPr>
            <p:cNvPr id="38" name="Группа 37" descr="Название и логотип компании, группа информации&#10;">
              <a:extLst>
                <a:ext uri="{FF2B5EF4-FFF2-40B4-BE49-F238E27FC236}">
                  <a16:creationId xmlns:a16="http://schemas.microsoft.com/office/drawing/2014/main" id="{97F14D37-F74C-4252-9B40-1D0C9DCD934B}"/>
                </a:ext>
              </a:extLst>
            </p:cNvPr>
            <p:cNvGrpSpPr/>
            <p:nvPr/>
          </p:nvGrpSpPr>
          <p:grpSpPr>
            <a:xfrm>
              <a:off x="1281362" y="1593897"/>
              <a:ext cx="881973" cy="716180"/>
              <a:chOff x="3102224" y="2843507"/>
              <a:chExt cx="1567951" cy="1273207"/>
            </a:xfrm>
          </p:grpSpPr>
          <p:sp>
            <p:nvSpPr>
              <p:cNvPr id="39" name="Надпись 19">
                <a:extLst>
                  <a:ext uri="{FF2B5EF4-FFF2-40B4-BE49-F238E27FC236}">
                    <a16:creationId xmlns:a16="http://schemas.microsoft.com/office/drawing/2014/main" id="{A67F875B-11E9-476E-A4D9-9E3EFE00BBC3}"/>
                  </a:ext>
                </a:extLst>
              </p:cNvPr>
              <p:cNvSpPr txBox="1"/>
              <p:nvPr/>
            </p:nvSpPr>
            <p:spPr>
              <a:xfrm>
                <a:off x="3102224" y="2843507"/>
                <a:ext cx="1567951" cy="10874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/>
                <a:r>
                  <a:rPr lang="en-US" sz="3375" b="1" dirty="0">
                    <a:solidFill>
                      <a:schemeClr val="bg1"/>
                    </a:solidFill>
                    <a:latin typeface="Arial Black" panose="020B0A04020102020204" pitchFamily="34" charset="0"/>
                  </a:rPr>
                  <a:t>ND</a:t>
                </a:r>
                <a:endParaRPr lang="ru-RU" sz="3375" b="1" dirty="0">
                  <a:solidFill>
                    <a:schemeClr val="bg1"/>
                  </a:solidFill>
                  <a:latin typeface="Arial Black" panose="020B0A04020102020204" pitchFamily="34" charset="0"/>
                </a:endParaRPr>
              </a:p>
            </p:txBody>
          </p:sp>
          <p:sp>
            <p:nvSpPr>
              <p:cNvPr id="40" name="Надпись 20">
                <a:extLst>
                  <a:ext uri="{FF2B5EF4-FFF2-40B4-BE49-F238E27FC236}">
                    <a16:creationId xmlns:a16="http://schemas.microsoft.com/office/drawing/2014/main" id="{2085807E-198D-41CB-8A22-3D24F11AC296}"/>
                  </a:ext>
                </a:extLst>
              </p:cNvPr>
              <p:cNvSpPr txBox="1"/>
              <p:nvPr/>
            </p:nvSpPr>
            <p:spPr>
              <a:xfrm>
                <a:off x="3258962" y="3737008"/>
                <a:ext cx="1254474" cy="379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rtl="0"/>
                <a:r>
                  <a:rPr lang="en-US" sz="788" dirty="0">
                    <a:solidFill>
                      <a:schemeClr val="bg1"/>
                    </a:solidFill>
                    <a:cs typeface="Calibri Light" panose="020F0302020204030204" pitchFamily="34" charset="0"/>
                  </a:rPr>
                  <a:t>NOVODETAL</a:t>
                </a:r>
                <a:endParaRPr lang="ru-RU" sz="788" dirty="0">
                  <a:solidFill>
                    <a:schemeClr val="bg1"/>
                  </a:solidFill>
                  <a:cs typeface="Calibri Light" panose="020F03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4204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smtClean="0"/>
              <a:pPr rtl="0"/>
              <a:t>3</a:t>
            </a:fld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66FE296-3466-420F-AD6C-D3A37B973B7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/>
          <a:stretch/>
        </p:blipFill>
        <p:spPr>
          <a:xfrm>
            <a:off x="3163632" y="6757988"/>
            <a:ext cx="4396043" cy="3933825"/>
          </a:xfr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id="{53469036-D1FB-4164-96AE-B6D8CECCF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7510" y="2453377"/>
            <a:ext cx="5166933" cy="715743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lvl="1" algn="just">
              <a:lnSpc>
                <a:spcPct val="100000"/>
              </a:lnSpc>
              <a:spcAft>
                <a:spcPts val="450"/>
              </a:spcAft>
            </a:pP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ТЕХНИЧЕСКИЕ ВОЗМОЖНОСТИ ПРОИЗВОДСТВА:</a:t>
            </a:r>
          </a:p>
          <a:p>
            <a:pPr lvl="1" algn="just">
              <a:lnSpc>
                <a:spcPct val="100000"/>
              </a:lnSpc>
              <a:spcAft>
                <a:spcPts val="45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Aft>
                <a:spcPts val="45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Aft>
                <a:spcPts val="450"/>
              </a:spcAft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Наше производство располагает следующим станочным парком:</a:t>
            </a:r>
          </a:p>
          <a:p>
            <a:pPr lvl="1" algn="just">
              <a:lnSpc>
                <a:spcPct val="100000"/>
              </a:lnSpc>
              <a:spcAft>
                <a:spcPts val="45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8625" lvl="1" indent="-171450" algn="just">
              <a:lnSpc>
                <a:spcPct val="100000"/>
              </a:lnSpc>
              <a:spcAft>
                <a:spcPts val="450"/>
              </a:spcAft>
              <a:buFontTx/>
              <a:buChar char="-"/>
            </a:pP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Вертикальный обрабатывающий центр с ЧПУ 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VMC</a:t>
            </a: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-1060</a:t>
            </a:r>
          </a:p>
          <a:p>
            <a:pPr marL="428625" lvl="1" indent="-171450" algn="just">
              <a:lnSpc>
                <a:spcPct val="100000"/>
              </a:lnSpc>
              <a:spcAft>
                <a:spcPts val="450"/>
              </a:spcAft>
              <a:buFontTx/>
              <a:buChar char="-"/>
            </a:pP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Машина 4-х валковая гибочная 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AHS</a:t>
            </a: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-20/35</a:t>
            </a:r>
          </a:p>
          <a:p>
            <a:pPr marL="428625" lvl="1" indent="-171450" algn="just">
              <a:lnSpc>
                <a:spcPct val="100000"/>
              </a:lnSpc>
              <a:spcAft>
                <a:spcPts val="450"/>
              </a:spcAft>
              <a:buFontTx/>
              <a:buChar char="-"/>
            </a:pP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Пресс гидравлический 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PYE250 N-S/1-SS</a:t>
            </a:r>
          </a:p>
          <a:p>
            <a:pPr marL="428625" lvl="1" indent="-171450" algn="just">
              <a:lnSpc>
                <a:spcPct val="100000"/>
              </a:lnSpc>
              <a:spcAft>
                <a:spcPts val="450"/>
              </a:spcAft>
              <a:buFontTx/>
              <a:buChar char="-"/>
            </a:pP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Станок вертикально-фрезерный 6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P13</a:t>
            </a:r>
            <a:endParaRPr lang="ru-RU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28625" lvl="1" indent="-171450" algn="just">
              <a:lnSpc>
                <a:spcPct val="100000"/>
              </a:lnSpc>
              <a:spcAft>
                <a:spcPts val="450"/>
              </a:spcAft>
              <a:buFontTx/>
              <a:buChar char="-"/>
            </a:pP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Станок наждачный напольный ТЩ-3</a:t>
            </a:r>
          </a:p>
          <a:p>
            <a:pPr marL="428625" lvl="1" indent="-171450" algn="just">
              <a:lnSpc>
                <a:spcPct val="100000"/>
              </a:lnSpc>
              <a:spcAft>
                <a:spcPts val="450"/>
              </a:spcAft>
              <a:buFontTx/>
              <a:buChar char="-"/>
            </a:pP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Станок вертикальный консольно-фрезерный мод.63М13П</a:t>
            </a:r>
          </a:p>
          <a:p>
            <a:pPr marL="428625" lvl="1" indent="-171450" algn="just">
              <a:lnSpc>
                <a:spcPct val="100000"/>
              </a:lnSpc>
              <a:spcAft>
                <a:spcPts val="450"/>
              </a:spcAft>
              <a:buFontTx/>
              <a:buChar char="-"/>
            </a:pP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Станок токарно-винторезный 1А64</a:t>
            </a:r>
          </a:p>
          <a:p>
            <a:pPr marL="428625" lvl="1" indent="-171450" algn="just">
              <a:lnSpc>
                <a:spcPct val="100000"/>
              </a:lnSpc>
              <a:spcAft>
                <a:spcPts val="450"/>
              </a:spcAft>
              <a:buFontTx/>
              <a:buChar char="-"/>
            </a:pP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Станок токарно-винторезный мод.1М63</a:t>
            </a:r>
          </a:p>
          <a:p>
            <a:pPr marL="428625" lvl="1" indent="-171450" algn="just">
              <a:lnSpc>
                <a:spcPct val="100000"/>
              </a:lnSpc>
              <a:spcAft>
                <a:spcPts val="450"/>
              </a:spcAft>
              <a:buFontTx/>
              <a:buChar char="-"/>
            </a:pP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Станок токарный 1К62</a:t>
            </a:r>
          </a:p>
          <a:p>
            <a:pPr marL="428625" lvl="1" indent="-171450" algn="just">
              <a:lnSpc>
                <a:spcPct val="100000"/>
              </a:lnSpc>
              <a:spcAft>
                <a:spcPts val="450"/>
              </a:spcAft>
              <a:buFontTx/>
              <a:buChar char="-"/>
            </a:pP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Станок настольно-сверлильный С10Р15П</a:t>
            </a:r>
          </a:p>
          <a:p>
            <a:pPr marL="428625" lvl="1" indent="-171450" algn="just">
              <a:lnSpc>
                <a:spcPct val="100000"/>
              </a:lnSpc>
              <a:spcAft>
                <a:spcPts val="450"/>
              </a:spcAft>
              <a:buFontTx/>
              <a:buChar char="-"/>
            </a:pP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Токарно-винторезный станок 1М 63БФ101 (1985г)</a:t>
            </a:r>
          </a:p>
          <a:p>
            <a:pPr marL="428625" lvl="1" indent="-171450" algn="just">
              <a:lnSpc>
                <a:spcPct val="100000"/>
              </a:lnSpc>
              <a:spcAft>
                <a:spcPts val="450"/>
              </a:spcAft>
              <a:buFontTx/>
              <a:buChar char="-"/>
            </a:pP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Установка ручной плазменной резки РМХ 105</a:t>
            </a:r>
            <a:r>
              <a:rPr lang="en-US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 CE HAND SYSTEM 400V</a:t>
            </a:r>
          </a:p>
          <a:p>
            <a:pPr marL="428625" lvl="1" indent="-171450" algn="just">
              <a:lnSpc>
                <a:spcPct val="100000"/>
              </a:lnSpc>
              <a:spcAft>
                <a:spcPts val="450"/>
              </a:spcAft>
              <a:buFontTx/>
              <a:buChar char="-"/>
            </a:pPr>
            <a:r>
              <a:rPr lang="ru-RU" sz="1200" dirty="0">
                <a:latin typeface="Calibri" panose="020F0502020204030204" pitchFamily="34" charset="0"/>
                <a:cs typeface="Times New Roman" panose="02020603050405020304" pitchFamily="18" charset="0"/>
              </a:rPr>
              <a:t>Установка электрошлакового переплава</a:t>
            </a:r>
            <a:endParaRPr lang="en-US" sz="12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28625" lvl="1" indent="-171450" algn="just">
              <a:lnSpc>
                <a:spcPct val="100000"/>
              </a:lnSpc>
              <a:spcAft>
                <a:spcPts val="450"/>
              </a:spcAft>
              <a:buFont typeface="Arial" panose="020B0604020202020204" pitchFamily="34" charset="0"/>
              <a:buChar char="•"/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1811" algn="just"/>
            <a:endParaRPr lang="ru-RU" sz="1200" dirty="0"/>
          </a:p>
        </p:txBody>
      </p:sp>
      <p:sp>
        <p:nvSpPr>
          <p:cNvPr id="35" name="Надпись 16">
            <a:extLst>
              <a:ext uri="{FF2B5EF4-FFF2-40B4-BE49-F238E27FC236}">
                <a16:creationId xmlns:a16="http://schemas.microsoft.com/office/drawing/2014/main" id="{C80B5C50-2DA5-4A42-940B-A7BBF889F500}"/>
              </a:ext>
            </a:extLst>
          </p:cNvPr>
          <p:cNvSpPr txBox="1"/>
          <p:nvPr/>
        </p:nvSpPr>
        <p:spPr>
          <a:xfrm>
            <a:off x="5227638" y="590110"/>
            <a:ext cx="1930984" cy="38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913" b="1" dirty="0">
                <a:solidFill>
                  <a:schemeClr val="accent1"/>
                </a:solidFill>
                <a:latin typeface="Arial Black" panose="020B0A04020102020204" pitchFamily="34" charset="0"/>
              </a:rPr>
              <a:t>NOVODETAL</a:t>
            </a:r>
            <a:endParaRPr lang="ru-RU" sz="1913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Параллелограмм 12">
            <a:extLst>
              <a:ext uri="{FF2B5EF4-FFF2-40B4-BE49-F238E27FC236}">
                <a16:creationId xmlns:a16="http://schemas.microsoft.com/office/drawing/2014/main" id="{E0627A4C-DE1A-493C-8E92-D902D5DCEF3B}"/>
              </a:ext>
            </a:extLst>
          </p:cNvPr>
          <p:cNvSpPr>
            <a:spLocks noChangeAspect="1"/>
          </p:cNvSpPr>
          <p:nvPr/>
        </p:nvSpPr>
        <p:spPr>
          <a:xfrm flipH="1">
            <a:off x="971525" y="0"/>
            <a:ext cx="1710450" cy="1172225"/>
          </a:xfrm>
          <a:custGeom>
            <a:avLst/>
            <a:gdLst>
              <a:gd name="connsiteX0" fmla="*/ 0 w 2976343"/>
              <a:gd name="connsiteY0" fmla="*/ 2332809 h 2332809"/>
              <a:gd name="connsiteX1" fmla="*/ 583202 w 2976343"/>
              <a:gd name="connsiteY1" fmla="*/ 0 h 2332809"/>
              <a:gd name="connsiteX2" fmla="*/ 2976343 w 2976343"/>
              <a:gd name="connsiteY2" fmla="*/ 0 h 2332809"/>
              <a:gd name="connsiteX3" fmla="*/ 2393141 w 2976343"/>
              <a:gd name="connsiteY3" fmla="*/ 2332809 h 2332809"/>
              <a:gd name="connsiteX4" fmla="*/ 0 w 2976343"/>
              <a:gd name="connsiteY4" fmla="*/ 2332809 h 2332809"/>
              <a:gd name="connsiteX0" fmla="*/ 0 w 3816603"/>
              <a:gd name="connsiteY0" fmla="*/ 2345166 h 2345166"/>
              <a:gd name="connsiteX1" fmla="*/ 583202 w 3816603"/>
              <a:gd name="connsiteY1" fmla="*/ 12357 h 2345166"/>
              <a:gd name="connsiteX2" fmla="*/ 3816603 w 3816603"/>
              <a:gd name="connsiteY2" fmla="*/ 0 h 2345166"/>
              <a:gd name="connsiteX3" fmla="*/ 2393141 w 3816603"/>
              <a:gd name="connsiteY3" fmla="*/ 2345166 h 2345166"/>
              <a:gd name="connsiteX4" fmla="*/ 0 w 3816603"/>
              <a:gd name="connsiteY4" fmla="*/ 2345166 h 2345166"/>
              <a:gd name="connsiteX0" fmla="*/ 0 w 3816603"/>
              <a:gd name="connsiteY0" fmla="*/ 2345166 h 2345166"/>
              <a:gd name="connsiteX1" fmla="*/ 1868305 w 3816603"/>
              <a:gd name="connsiteY1" fmla="*/ 12357 h 2345166"/>
              <a:gd name="connsiteX2" fmla="*/ 3816603 w 3816603"/>
              <a:gd name="connsiteY2" fmla="*/ 0 h 2345166"/>
              <a:gd name="connsiteX3" fmla="*/ 2393141 w 3816603"/>
              <a:gd name="connsiteY3" fmla="*/ 2345166 h 2345166"/>
              <a:gd name="connsiteX4" fmla="*/ 0 w 3816603"/>
              <a:gd name="connsiteY4" fmla="*/ 2345166 h 2345166"/>
              <a:gd name="connsiteX0" fmla="*/ 0 w 4508581"/>
              <a:gd name="connsiteY0" fmla="*/ 2357523 h 2357523"/>
              <a:gd name="connsiteX1" fmla="*/ 1868305 w 4508581"/>
              <a:gd name="connsiteY1" fmla="*/ 24714 h 2357523"/>
              <a:gd name="connsiteX2" fmla="*/ 4508581 w 4508581"/>
              <a:gd name="connsiteY2" fmla="*/ 0 h 2357523"/>
              <a:gd name="connsiteX3" fmla="*/ 2393141 w 4508581"/>
              <a:gd name="connsiteY3" fmla="*/ 2357523 h 2357523"/>
              <a:gd name="connsiteX4" fmla="*/ 0 w 4508581"/>
              <a:gd name="connsiteY4" fmla="*/ 2357523 h 2357523"/>
              <a:gd name="connsiteX0" fmla="*/ 0 w 4232356"/>
              <a:gd name="connsiteY0" fmla="*/ 2332809 h 2332809"/>
              <a:gd name="connsiteX1" fmla="*/ 1868305 w 4232356"/>
              <a:gd name="connsiteY1" fmla="*/ 0 h 2332809"/>
              <a:gd name="connsiteX2" fmla="*/ 4232356 w 4232356"/>
              <a:gd name="connsiteY2" fmla="*/ 134036 h 2332809"/>
              <a:gd name="connsiteX3" fmla="*/ 2393141 w 4232356"/>
              <a:gd name="connsiteY3" fmla="*/ 2332809 h 2332809"/>
              <a:gd name="connsiteX4" fmla="*/ 0 w 4232356"/>
              <a:gd name="connsiteY4" fmla="*/ 2332809 h 2332809"/>
              <a:gd name="connsiteX0" fmla="*/ 0 w 4448256"/>
              <a:gd name="connsiteY0" fmla="*/ 2335298 h 2335298"/>
              <a:gd name="connsiteX1" fmla="*/ 1868305 w 4448256"/>
              <a:gd name="connsiteY1" fmla="*/ 2489 h 2335298"/>
              <a:gd name="connsiteX2" fmla="*/ 4448256 w 4448256"/>
              <a:gd name="connsiteY2" fmla="*/ 0 h 2335298"/>
              <a:gd name="connsiteX3" fmla="*/ 2393141 w 4448256"/>
              <a:gd name="connsiteY3" fmla="*/ 2335298 h 2335298"/>
              <a:gd name="connsiteX4" fmla="*/ 0 w 4448256"/>
              <a:gd name="connsiteY4" fmla="*/ 2335298 h 2335298"/>
              <a:gd name="connsiteX0" fmla="*/ 0 w 4448256"/>
              <a:gd name="connsiteY0" fmla="*/ 2335298 h 2335298"/>
              <a:gd name="connsiteX1" fmla="*/ 1868305 w 4448256"/>
              <a:gd name="connsiteY1" fmla="*/ 2489 h 2335298"/>
              <a:gd name="connsiteX2" fmla="*/ 4448256 w 4448256"/>
              <a:gd name="connsiteY2" fmla="*/ 0 h 2335298"/>
              <a:gd name="connsiteX3" fmla="*/ 3094816 w 4448256"/>
              <a:gd name="connsiteY3" fmla="*/ 1893973 h 2335298"/>
              <a:gd name="connsiteX4" fmla="*/ 0 w 4448256"/>
              <a:gd name="connsiteY4" fmla="*/ 2335298 h 2335298"/>
              <a:gd name="connsiteX0" fmla="*/ 52570 w 2579951"/>
              <a:gd name="connsiteY0" fmla="*/ 1300248 h 1893973"/>
              <a:gd name="connsiteX1" fmla="*/ 0 w 2579951"/>
              <a:gd name="connsiteY1" fmla="*/ 2489 h 1893973"/>
              <a:gd name="connsiteX2" fmla="*/ 2579951 w 2579951"/>
              <a:gd name="connsiteY2" fmla="*/ 0 h 1893973"/>
              <a:gd name="connsiteX3" fmla="*/ 1226511 w 2579951"/>
              <a:gd name="connsiteY3" fmla="*/ 1893973 h 1893973"/>
              <a:gd name="connsiteX4" fmla="*/ 52570 w 2579951"/>
              <a:gd name="connsiteY4" fmla="*/ 1300248 h 1893973"/>
              <a:gd name="connsiteX0" fmla="*/ 0 w 3403681"/>
              <a:gd name="connsiteY0" fmla="*/ 1893973 h 1893973"/>
              <a:gd name="connsiteX1" fmla="*/ 823730 w 3403681"/>
              <a:gd name="connsiteY1" fmla="*/ 2489 h 1893973"/>
              <a:gd name="connsiteX2" fmla="*/ 3403681 w 3403681"/>
              <a:gd name="connsiteY2" fmla="*/ 0 h 1893973"/>
              <a:gd name="connsiteX3" fmla="*/ 2050241 w 3403681"/>
              <a:gd name="connsiteY3" fmla="*/ 1893973 h 1893973"/>
              <a:gd name="connsiteX4" fmla="*/ 0 w 3403681"/>
              <a:gd name="connsiteY4" fmla="*/ 1893973 h 1893973"/>
              <a:gd name="connsiteX0" fmla="*/ 0 w 3403681"/>
              <a:gd name="connsiteY0" fmla="*/ 1894659 h 1894659"/>
              <a:gd name="connsiteX1" fmla="*/ 1655580 w 3403681"/>
              <a:gd name="connsiteY1" fmla="*/ 0 h 1894659"/>
              <a:gd name="connsiteX2" fmla="*/ 3403681 w 3403681"/>
              <a:gd name="connsiteY2" fmla="*/ 686 h 1894659"/>
              <a:gd name="connsiteX3" fmla="*/ 2050241 w 3403681"/>
              <a:gd name="connsiteY3" fmla="*/ 1894659 h 1894659"/>
              <a:gd name="connsiteX4" fmla="*/ 0 w 3403681"/>
              <a:gd name="connsiteY4" fmla="*/ 1894659 h 1894659"/>
              <a:gd name="connsiteX0" fmla="*/ 0 w 3403681"/>
              <a:gd name="connsiteY0" fmla="*/ 1894659 h 1894659"/>
              <a:gd name="connsiteX1" fmla="*/ 1560330 w 3403681"/>
              <a:gd name="connsiteY1" fmla="*/ 0 h 1894659"/>
              <a:gd name="connsiteX2" fmla="*/ 3403681 w 3403681"/>
              <a:gd name="connsiteY2" fmla="*/ 686 h 1894659"/>
              <a:gd name="connsiteX3" fmla="*/ 2050241 w 3403681"/>
              <a:gd name="connsiteY3" fmla="*/ 1894659 h 1894659"/>
              <a:gd name="connsiteX4" fmla="*/ 0 w 3403681"/>
              <a:gd name="connsiteY4" fmla="*/ 1894659 h 1894659"/>
              <a:gd name="connsiteX0" fmla="*/ 0 w 3403681"/>
              <a:gd name="connsiteY0" fmla="*/ 1901009 h 1901009"/>
              <a:gd name="connsiteX1" fmla="*/ 1477780 w 3403681"/>
              <a:gd name="connsiteY1" fmla="*/ 0 h 1901009"/>
              <a:gd name="connsiteX2" fmla="*/ 3403681 w 3403681"/>
              <a:gd name="connsiteY2" fmla="*/ 7036 h 1901009"/>
              <a:gd name="connsiteX3" fmla="*/ 2050241 w 3403681"/>
              <a:gd name="connsiteY3" fmla="*/ 1901009 h 1901009"/>
              <a:gd name="connsiteX4" fmla="*/ 0 w 3403681"/>
              <a:gd name="connsiteY4" fmla="*/ 1901009 h 1901009"/>
              <a:gd name="connsiteX0" fmla="*/ 0 w 3403681"/>
              <a:gd name="connsiteY0" fmla="*/ 1901009 h 1901009"/>
              <a:gd name="connsiteX1" fmla="*/ 2600441 w 3403681"/>
              <a:gd name="connsiteY1" fmla="*/ 0 h 1901009"/>
              <a:gd name="connsiteX2" fmla="*/ 3403681 w 3403681"/>
              <a:gd name="connsiteY2" fmla="*/ 7036 h 1901009"/>
              <a:gd name="connsiteX3" fmla="*/ 2050241 w 3403681"/>
              <a:gd name="connsiteY3" fmla="*/ 1901009 h 1901009"/>
              <a:gd name="connsiteX4" fmla="*/ 0 w 3403681"/>
              <a:gd name="connsiteY4" fmla="*/ 1901009 h 1901009"/>
              <a:gd name="connsiteX0" fmla="*/ 0 w 2219924"/>
              <a:gd name="connsiteY0" fmla="*/ 1893389 h 1901009"/>
              <a:gd name="connsiteX1" fmla="*/ 1416684 w 2219924"/>
              <a:gd name="connsiteY1" fmla="*/ 0 h 1901009"/>
              <a:gd name="connsiteX2" fmla="*/ 2219924 w 2219924"/>
              <a:gd name="connsiteY2" fmla="*/ 7036 h 1901009"/>
              <a:gd name="connsiteX3" fmla="*/ 866484 w 2219924"/>
              <a:gd name="connsiteY3" fmla="*/ 1901009 h 1901009"/>
              <a:gd name="connsiteX4" fmla="*/ 0 w 2219924"/>
              <a:gd name="connsiteY4" fmla="*/ 1893389 h 1901009"/>
              <a:gd name="connsiteX0" fmla="*/ 0 w 2219924"/>
              <a:gd name="connsiteY0" fmla="*/ 1893389 h 1893389"/>
              <a:gd name="connsiteX1" fmla="*/ 1416684 w 2219924"/>
              <a:gd name="connsiteY1" fmla="*/ 0 h 1893389"/>
              <a:gd name="connsiteX2" fmla="*/ 2219924 w 2219924"/>
              <a:gd name="connsiteY2" fmla="*/ 7036 h 1893389"/>
              <a:gd name="connsiteX3" fmla="*/ 1233803 w 2219924"/>
              <a:gd name="connsiteY3" fmla="*/ 1388131 h 1893389"/>
              <a:gd name="connsiteX4" fmla="*/ 0 w 2219924"/>
              <a:gd name="connsiteY4" fmla="*/ 1893389 h 1893389"/>
              <a:gd name="connsiteX0" fmla="*/ 0 w 1852605"/>
              <a:gd name="connsiteY0" fmla="*/ 1425765 h 1425765"/>
              <a:gd name="connsiteX1" fmla="*/ 1049365 w 1852605"/>
              <a:gd name="connsiteY1" fmla="*/ 0 h 1425765"/>
              <a:gd name="connsiteX2" fmla="*/ 1852605 w 1852605"/>
              <a:gd name="connsiteY2" fmla="*/ 7036 h 1425765"/>
              <a:gd name="connsiteX3" fmla="*/ 866484 w 1852605"/>
              <a:gd name="connsiteY3" fmla="*/ 1388131 h 1425765"/>
              <a:gd name="connsiteX4" fmla="*/ 0 w 1852605"/>
              <a:gd name="connsiteY4" fmla="*/ 1425765 h 1425765"/>
              <a:gd name="connsiteX0" fmla="*/ 0 w 1852605"/>
              <a:gd name="connsiteY0" fmla="*/ 1418729 h 1418729"/>
              <a:gd name="connsiteX1" fmla="*/ 1042562 w 1852605"/>
              <a:gd name="connsiteY1" fmla="*/ 94785 h 1418729"/>
              <a:gd name="connsiteX2" fmla="*/ 1852605 w 1852605"/>
              <a:gd name="connsiteY2" fmla="*/ 0 h 1418729"/>
              <a:gd name="connsiteX3" fmla="*/ 866484 w 1852605"/>
              <a:gd name="connsiteY3" fmla="*/ 1381095 h 1418729"/>
              <a:gd name="connsiteX4" fmla="*/ 0 w 1852605"/>
              <a:gd name="connsiteY4" fmla="*/ 1418729 h 1418729"/>
              <a:gd name="connsiteX0" fmla="*/ 0 w 1852605"/>
              <a:gd name="connsiteY0" fmla="*/ 1421994 h 1421994"/>
              <a:gd name="connsiteX1" fmla="*/ 1028958 w 1852605"/>
              <a:gd name="connsiteY1" fmla="*/ 0 h 1421994"/>
              <a:gd name="connsiteX2" fmla="*/ 1852605 w 1852605"/>
              <a:gd name="connsiteY2" fmla="*/ 3265 h 1421994"/>
              <a:gd name="connsiteX3" fmla="*/ 866484 w 1852605"/>
              <a:gd name="connsiteY3" fmla="*/ 1384360 h 1421994"/>
              <a:gd name="connsiteX4" fmla="*/ 0 w 1852605"/>
              <a:gd name="connsiteY4" fmla="*/ 1421994 h 1421994"/>
              <a:gd name="connsiteX0" fmla="*/ 0 w 1856006"/>
              <a:gd name="connsiteY0" fmla="*/ 1430042 h 1430042"/>
              <a:gd name="connsiteX1" fmla="*/ 1028958 w 1856006"/>
              <a:gd name="connsiteY1" fmla="*/ 8048 h 1430042"/>
              <a:gd name="connsiteX2" fmla="*/ 1856006 w 1856006"/>
              <a:gd name="connsiteY2" fmla="*/ 0 h 1430042"/>
              <a:gd name="connsiteX3" fmla="*/ 866484 w 1856006"/>
              <a:gd name="connsiteY3" fmla="*/ 1392408 h 1430042"/>
              <a:gd name="connsiteX4" fmla="*/ 0 w 1856006"/>
              <a:gd name="connsiteY4" fmla="*/ 1430042 h 1430042"/>
              <a:gd name="connsiteX0" fmla="*/ 0 w 1852605"/>
              <a:gd name="connsiteY0" fmla="*/ 1426271 h 1426271"/>
              <a:gd name="connsiteX1" fmla="*/ 1028958 w 1852605"/>
              <a:gd name="connsiteY1" fmla="*/ 4277 h 1426271"/>
              <a:gd name="connsiteX2" fmla="*/ 1852605 w 1852605"/>
              <a:gd name="connsiteY2" fmla="*/ 0 h 1426271"/>
              <a:gd name="connsiteX3" fmla="*/ 866484 w 1852605"/>
              <a:gd name="connsiteY3" fmla="*/ 1388637 h 1426271"/>
              <a:gd name="connsiteX4" fmla="*/ 0 w 1852605"/>
              <a:gd name="connsiteY4" fmla="*/ 1426271 h 1426271"/>
              <a:gd name="connsiteX0" fmla="*/ 0 w 1832198"/>
              <a:gd name="connsiteY0" fmla="*/ 1392331 h 1392331"/>
              <a:gd name="connsiteX1" fmla="*/ 1008551 w 1832198"/>
              <a:gd name="connsiteY1" fmla="*/ 4277 h 1392331"/>
              <a:gd name="connsiteX2" fmla="*/ 1832198 w 1832198"/>
              <a:gd name="connsiteY2" fmla="*/ 0 h 1392331"/>
              <a:gd name="connsiteX3" fmla="*/ 846077 w 1832198"/>
              <a:gd name="connsiteY3" fmla="*/ 1388637 h 1392331"/>
              <a:gd name="connsiteX4" fmla="*/ 0 w 1832198"/>
              <a:gd name="connsiteY4" fmla="*/ 1392331 h 1392331"/>
              <a:gd name="connsiteX0" fmla="*/ 58 w 1832256"/>
              <a:gd name="connsiteY0" fmla="*/ 1392331 h 1392331"/>
              <a:gd name="connsiteX1" fmla="*/ 1008609 w 1832256"/>
              <a:gd name="connsiteY1" fmla="*/ 4277 h 1392331"/>
              <a:gd name="connsiteX2" fmla="*/ 1832256 w 1832256"/>
              <a:gd name="connsiteY2" fmla="*/ 0 h 1392331"/>
              <a:gd name="connsiteX3" fmla="*/ 846135 w 1832256"/>
              <a:gd name="connsiteY3" fmla="*/ 1388637 h 1392331"/>
              <a:gd name="connsiteX4" fmla="*/ 58 w 1832256"/>
              <a:gd name="connsiteY4" fmla="*/ 1392331 h 1392331"/>
              <a:gd name="connsiteX0" fmla="*/ 58 w 1832256"/>
              <a:gd name="connsiteY0" fmla="*/ 1392331 h 1392331"/>
              <a:gd name="connsiteX1" fmla="*/ 1008609 w 1832256"/>
              <a:gd name="connsiteY1" fmla="*/ 4277 h 1392331"/>
              <a:gd name="connsiteX2" fmla="*/ 1832256 w 1832256"/>
              <a:gd name="connsiteY2" fmla="*/ 0 h 1392331"/>
              <a:gd name="connsiteX3" fmla="*/ 846135 w 1832256"/>
              <a:gd name="connsiteY3" fmla="*/ 1388637 h 1392331"/>
              <a:gd name="connsiteX4" fmla="*/ 58 w 1832256"/>
              <a:gd name="connsiteY4" fmla="*/ 1392331 h 1392331"/>
              <a:gd name="connsiteX0" fmla="*/ 58 w 1832256"/>
              <a:gd name="connsiteY0" fmla="*/ 1392331 h 1392331"/>
              <a:gd name="connsiteX1" fmla="*/ 1008609 w 1832256"/>
              <a:gd name="connsiteY1" fmla="*/ 4277 h 1392331"/>
              <a:gd name="connsiteX2" fmla="*/ 1832256 w 1832256"/>
              <a:gd name="connsiteY2" fmla="*/ 0 h 1392331"/>
              <a:gd name="connsiteX3" fmla="*/ 846135 w 1832256"/>
              <a:gd name="connsiteY3" fmla="*/ 1388637 h 1392331"/>
              <a:gd name="connsiteX4" fmla="*/ 58 w 1832256"/>
              <a:gd name="connsiteY4" fmla="*/ 1392331 h 1392331"/>
              <a:gd name="connsiteX0" fmla="*/ 58 w 1832256"/>
              <a:gd name="connsiteY0" fmla="*/ 1392331 h 1392331"/>
              <a:gd name="connsiteX1" fmla="*/ 1008609 w 1832256"/>
              <a:gd name="connsiteY1" fmla="*/ 4277 h 1392331"/>
              <a:gd name="connsiteX2" fmla="*/ 1832256 w 1832256"/>
              <a:gd name="connsiteY2" fmla="*/ 0 h 1392331"/>
              <a:gd name="connsiteX3" fmla="*/ 846135 w 1832256"/>
              <a:gd name="connsiteY3" fmla="*/ 1388637 h 1392331"/>
              <a:gd name="connsiteX4" fmla="*/ 58 w 1832256"/>
              <a:gd name="connsiteY4" fmla="*/ 1392331 h 1392331"/>
              <a:gd name="connsiteX0" fmla="*/ 58 w 1832256"/>
              <a:gd name="connsiteY0" fmla="*/ 1392331 h 1392331"/>
              <a:gd name="connsiteX1" fmla="*/ 1008609 w 1832256"/>
              <a:gd name="connsiteY1" fmla="*/ 4277 h 1392331"/>
              <a:gd name="connsiteX2" fmla="*/ 1832256 w 1832256"/>
              <a:gd name="connsiteY2" fmla="*/ 0 h 1392331"/>
              <a:gd name="connsiteX3" fmla="*/ 846135 w 1832256"/>
              <a:gd name="connsiteY3" fmla="*/ 1388637 h 1392331"/>
              <a:gd name="connsiteX4" fmla="*/ 58 w 1832256"/>
              <a:gd name="connsiteY4" fmla="*/ 1392331 h 1392331"/>
              <a:gd name="connsiteX0" fmla="*/ 58 w 1832256"/>
              <a:gd name="connsiteY0" fmla="*/ 1392331 h 1392331"/>
              <a:gd name="connsiteX1" fmla="*/ 1008609 w 1832256"/>
              <a:gd name="connsiteY1" fmla="*/ 4277 h 1392331"/>
              <a:gd name="connsiteX2" fmla="*/ 1832256 w 1832256"/>
              <a:gd name="connsiteY2" fmla="*/ 0 h 1392331"/>
              <a:gd name="connsiteX3" fmla="*/ 846135 w 1832256"/>
              <a:gd name="connsiteY3" fmla="*/ 1388637 h 1392331"/>
              <a:gd name="connsiteX4" fmla="*/ 58 w 1832256"/>
              <a:gd name="connsiteY4" fmla="*/ 1392331 h 139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2256" h="1392331">
                <a:moveTo>
                  <a:pt x="58" y="1392331"/>
                </a:moveTo>
                <a:cubicBezTo>
                  <a:pt x="-7269" y="1385956"/>
                  <a:pt x="672425" y="466962"/>
                  <a:pt x="1008609" y="4277"/>
                </a:cubicBezTo>
                <a:lnTo>
                  <a:pt x="1832256" y="0"/>
                </a:lnTo>
                <a:cubicBezTo>
                  <a:pt x="1826654" y="6568"/>
                  <a:pt x="1174842" y="925758"/>
                  <a:pt x="846135" y="1388637"/>
                </a:cubicBezTo>
                <a:lnTo>
                  <a:pt x="58" y="139233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99AA7853-2843-4200-A08F-C866571B2CFE}"/>
              </a:ext>
            </a:extLst>
          </p:cNvPr>
          <p:cNvCxnSpPr>
            <a:cxnSpLocks/>
          </p:cNvCxnSpPr>
          <p:nvPr/>
        </p:nvCxnSpPr>
        <p:spPr>
          <a:xfrm flipV="1">
            <a:off x="827509" y="9340056"/>
            <a:ext cx="1502246" cy="1344293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3DE751C-02DF-46BD-B125-DB74BA08830B}"/>
              </a:ext>
            </a:extLst>
          </p:cNvPr>
          <p:cNvCxnSpPr>
            <a:cxnSpLocks/>
          </p:cNvCxnSpPr>
          <p:nvPr/>
        </p:nvCxnSpPr>
        <p:spPr>
          <a:xfrm flipV="1">
            <a:off x="5436021" y="4658987"/>
            <a:ext cx="2123654" cy="1906686"/>
          </a:xfrm>
          <a:prstGeom prst="line">
            <a:avLst/>
          </a:prstGeom>
          <a:ln w="28575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226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smtClean="0"/>
              <a:pPr rtl="0"/>
              <a:t>4</a:t>
            </a:fld>
            <a:endParaRPr lang="ru-RU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53469036-D1FB-4164-96AE-B6D8CECCFC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7470" y="1745506"/>
            <a:ext cx="5166933" cy="412124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t"/>
          <a:lstStyle/>
          <a:p>
            <a:pPr lvl="1" algn="just">
              <a:lnSpc>
                <a:spcPct val="100000"/>
              </a:lnSpc>
              <a:spcAft>
                <a:spcPts val="450"/>
              </a:spcAft>
            </a:pP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СОРТАМЕНТ СОБСТВЕННОГО ПРОИЗВОДСТВА:</a:t>
            </a:r>
          </a:p>
          <a:p>
            <a:pPr lvl="1" algn="just">
              <a:lnSpc>
                <a:spcPct val="100000"/>
              </a:lnSpc>
              <a:spcAft>
                <a:spcPts val="450"/>
              </a:spcAft>
            </a:pP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00000"/>
              </a:lnSpc>
              <a:spcAft>
                <a:spcPts val="450"/>
              </a:spcAft>
            </a:pP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201811" algn="just"/>
            <a:endParaRPr lang="ru-RU" sz="1200" dirty="0"/>
          </a:p>
        </p:txBody>
      </p:sp>
      <p:sp>
        <p:nvSpPr>
          <p:cNvPr id="35" name="Надпись 16">
            <a:extLst>
              <a:ext uri="{FF2B5EF4-FFF2-40B4-BE49-F238E27FC236}">
                <a16:creationId xmlns:a16="http://schemas.microsoft.com/office/drawing/2014/main" id="{C80B5C50-2DA5-4A42-940B-A7BBF889F500}"/>
              </a:ext>
            </a:extLst>
          </p:cNvPr>
          <p:cNvSpPr txBox="1"/>
          <p:nvPr/>
        </p:nvSpPr>
        <p:spPr>
          <a:xfrm>
            <a:off x="5227638" y="590110"/>
            <a:ext cx="1930984" cy="38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913" b="1" dirty="0">
                <a:solidFill>
                  <a:schemeClr val="accent1"/>
                </a:solidFill>
                <a:latin typeface="Arial Black" panose="020B0A04020102020204" pitchFamily="34" charset="0"/>
              </a:rPr>
              <a:t>NOVODETAL</a:t>
            </a:r>
            <a:endParaRPr lang="ru-RU" sz="1913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Параллелограмм 12">
            <a:extLst>
              <a:ext uri="{FF2B5EF4-FFF2-40B4-BE49-F238E27FC236}">
                <a16:creationId xmlns:a16="http://schemas.microsoft.com/office/drawing/2014/main" id="{80726416-84A9-4352-B8C6-4682B65A236B}"/>
              </a:ext>
            </a:extLst>
          </p:cNvPr>
          <p:cNvSpPr>
            <a:spLocks noChangeAspect="1"/>
          </p:cNvSpPr>
          <p:nvPr/>
        </p:nvSpPr>
        <p:spPr>
          <a:xfrm flipH="1">
            <a:off x="1309233" y="392192"/>
            <a:ext cx="1710450" cy="1172225"/>
          </a:xfrm>
          <a:custGeom>
            <a:avLst/>
            <a:gdLst>
              <a:gd name="connsiteX0" fmla="*/ 0 w 2976343"/>
              <a:gd name="connsiteY0" fmla="*/ 2332809 h 2332809"/>
              <a:gd name="connsiteX1" fmla="*/ 583202 w 2976343"/>
              <a:gd name="connsiteY1" fmla="*/ 0 h 2332809"/>
              <a:gd name="connsiteX2" fmla="*/ 2976343 w 2976343"/>
              <a:gd name="connsiteY2" fmla="*/ 0 h 2332809"/>
              <a:gd name="connsiteX3" fmla="*/ 2393141 w 2976343"/>
              <a:gd name="connsiteY3" fmla="*/ 2332809 h 2332809"/>
              <a:gd name="connsiteX4" fmla="*/ 0 w 2976343"/>
              <a:gd name="connsiteY4" fmla="*/ 2332809 h 2332809"/>
              <a:gd name="connsiteX0" fmla="*/ 0 w 3816603"/>
              <a:gd name="connsiteY0" fmla="*/ 2345166 h 2345166"/>
              <a:gd name="connsiteX1" fmla="*/ 583202 w 3816603"/>
              <a:gd name="connsiteY1" fmla="*/ 12357 h 2345166"/>
              <a:gd name="connsiteX2" fmla="*/ 3816603 w 3816603"/>
              <a:gd name="connsiteY2" fmla="*/ 0 h 2345166"/>
              <a:gd name="connsiteX3" fmla="*/ 2393141 w 3816603"/>
              <a:gd name="connsiteY3" fmla="*/ 2345166 h 2345166"/>
              <a:gd name="connsiteX4" fmla="*/ 0 w 3816603"/>
              <a:gd name="connsiteY4" fmla="*/ 2345166 h 2345166"/>
              <a:gd name="connsiteX0" fmla="*/ 0 w 3816603"/>
              <a:gd name="connsiteY0" fmla="*/ 2345166 h 2345166"/>
              <a:gd name="connsiteX1" fmla="*/ 1868305 w 3816603"/>
              <a:gd name="connsiteY1" fmla="*/ 12357 h 2345166"/>
              <a:gd name="connsiteX2" fmla="*/ 3816603 w 3816603"/>
              <a:gd name="connsiteY2" fmla="*/ 0 h 2345166"/>
              <a:gd name="connsiteX3" fmla="*/ 2393141 w 3816603"/>
              <a:gd name="connsiteY3" fmla="*/ 2345166 h 2345166"/>
              <a:gd name="connsiteX4" fmla="*/ 0 w 3816603"/>
              <a:gd name="connsiteY4" fmla="*/ 2345166 h 2345166"/>
              <a:gd name="connsiteX0" fmla="*/ 0 w 4508581"/>
              <a:gd name="connsiteY0" fmla="*/ 2357523 h 2357523"/>
              <a:gd name="connsiteX1" fmla="*/ 1868305 w 4508581"/>
              <a:gd name="connsiteY1" fmla="*/ 24714 h 2357523"/>
              <a:gd name="connsiteX2" fmla="*/ 4508581 w 4508581"/>
              <a:gd name="connsiteY2" fmla="*/ 0 h 2357523"/>
              <a:gd name="connsiteX3" fmla="*/ 2393141 w 4508581"/>
              <a:gd name="connsiteY3" fmla="*/ 2357523 h 2357523"/>
              <a:gd name="connsiteX4" fmla="*/ 0 w 4508581"/>
              <a:gd name="connsiteY4" fmla="*/ 2357523 h 2357523"/>
              <a:gd name="connsiteX0" fmla="*/ 0 w 4232356"/>
              <a:gd name="connsiteY0" fmla="*/ 2332809 h 2332809"/>
              <a:gd name="connsiteX1" fmla="*/ 1868305 w 4232356"/>
              <a:gd name="connsiteY1" fmla="*/ 0 h 2332809"/>
              <a:gd name="connsiteX2" fmla="*/ 4232356 w 4232356"/>
              <a:gd name="connsiteY2" fmla="*/ 134036 h 2332809"/>
              <a:gd name="connsiteX3" fmla="*/ 2393141 w 4232356"/>
              <a:gd name="connsiteY3" fmla="*/ 2332809 h 2332809"/>
              <a:gd name="connsiteX4" fmla="*/ 0 w 4232356"/>
              <a:gd name="connsiteY4" fmla="*/ 2332809 h 2332809"/>
              <a:gd name="connsiteX0" fmla="*/ 0 w 4448256"/>
              <a:gd name="connsiteY0" fmla="*/ 2335298 h 2335298"/>
              <a:gd name="connsiteX1" fmla="*/ 1868305 w 4448256"/>
              <a:gd name="connsiteY1" fmla="*/ 2489 h 2335298"/>
              <a:gd name="connsiteX2" fmla="*/ 4448256 w 4448256"/>
              <a:gd name="connsiteY2" fmla="*/ 0 h 2335298"/>
              <a:gd name="connsiteX3" fmla="*/ 2393141 w 4448256"/>
              <a:gd name="connsiteY3" fmla="*/ 2335298 h 2335298"/>
              <a:gd name="connsiteX4" fmla="*/ 0 w 4448256"/>
              <a:gd name="connsiteY4" fmla="*/ 2335298 h 2335298"/>
              <a:gd name="connsiteX0" fmla="*/ 0 w 4448256"/>
              <a:gd name="connsiteY0" fmla="*/ 2335298 h 2335298"/>
              <a:gd name="connsiteX1" fmla="*/ 1868305 w 4448256"/>
              <a:gd name="connsiteY1" fmla="*/ 2489 h 2335298"/>
              <a:gd name="connsiteX2" fmla="*/ 4448256 w 4448256"/>
              <a:gd name="connsiteY2" fmla="*/ 0 h 2335298"/>
              <a:gd name="connsiteX3" fmla="*/ 3094816 w 4448256"/>
              <a:gd name="connsiteY3" fmla="*/ 1893973 h 2335298"/>
              <a:gd name="connsiteX4" fmla="*/ 0 w 4448256"/>
              <a:gd name="connsiteY4" fmla="*/ 2335298 h 2335298"/>
              <a:gd name="connsiteX0" fmla="*/ 52570 w 2579951"/>
              <a:gd name="connsiteY0" fmla="*/ 1300248 h 1893973"/>
              <a:gd name="connsiteX1" fmla="*/ 0 w 2579951"/>
              <a:gd name="connsiteY1" fmla="*/ 2489 h 1893973"/>
              <a:gd name="connsiteX2" fmla="*/ 2579951 w 2579951"/>
              <a:gd name="connsiteY2" fmla="*/ 0 h 1893973"/>
              <a:gd name="connsiteX3" fmla="*/ 1226511 w 2579951"/>
              <a:gd name="connsiteY3" fmla="*/ 1893973 h 1893973"/>
              <a:gd name="connsiteX4" fmla="*/ 52570 w 2579951"/>
              <a:gd name="connsiteY4" fmla="*/ 1300248 h 1893973"/>
              <a:gd name="connsiteX0" fmla="*/ 0 w 3403681"/>
              <a:gd name="connsiteY0" fmla="*/ 1893973 h 1893973"/>
              <a:gd name="connsiteX1" fmla="*/ 823730 w 3403681"/>
              <a:gd name="connsiteY1" fmla="*/ 2489 h 1893973"/>
              <a:gd name="connsiteX2" fmla="*/ 3403681 w 3403681"/>
              <a:gd name="connsiteY2" fmla="*/ 0 h 1893973"/>
              <a:gd name="connsiteX3" fmla="*/ 2050241 w 3403681"/>
              <a:gd name="connsiteY3" fmla="*/ 1893973 h 1893973"/>
              <a:gd name="connsiteX4" fmla="*/ 0 w 3403681"/>
              <a:gd name="connsiteY4" fmla="*/ 1893973 h 1893973"/>
              <a:gd name="connsiteX0" fmla="*/ 0 w 3403681"/>
              <a:gd name="connsiteY0" fmla="*/ 1894659 h 1894659"/>
              <a:gd name="connsiteX1" fmla="*/ 1655580 w 3403681"/>
              <a:gd name="connsiteY1" fmla="*/ 0 h 1894659"/>
              <a:gd name="connsiteX2" fmla="*/ 3403681 w 3403681"/>
              <a:gd name="connsiteY2" fmla="*/ 686 h 1894659"/>
              <a:gd name="connsiteX3" fmla="*/ 2050241 w 3403681"/>
              <a:gd name="connsiteY3" fmla="*/ 1894659 h 1894659"/>
              <a:gd name="connsiteX4" fmla="*/ 0 w 3403681"/>
              <a:gd name="connsiteY4" fmla="*/ 1894659 h 1894659"/>
              <a:gd name="connsiteX0" fmla="*/ 0 w 3403681"/>
              <a:gd name="connsiteY0" fmla="*/ 1894659 h 1894659"/>
              <a:gd name="connsiteX1" fmla="*/ 1560330 w 3403681"/>
              <a:gd name="connsiteY1" fmla="*/ 0 h 1894659"/>
              <a:gd name="connsiteX2" fmla="*/ 3403681 w 3403681"/>
              <a:gd name="connsiteY2" fmla="*/ 686 h 1894659"/>
              <a:gd name="connsiteX3" fmla="*/ 2050241 w 3403681"/>
              <a:gd name="connsiteY3" fmla="*/ 1894659 h 1894659"/>
              <a:gd name="connsiteX4" fmla="*/ 0 w 3403681"/>
              <a:gd name="connsiteY4" fmla="*/ 1894659 h 1894659"/>
              <a:gd name="connsiteX0" fmla="*/ 0 w 3403681"/>
              <a:gd name="connsiteY0" fmla="*/ 1901009 h 1901009"/>
              <a:gd name="connsiteX1" fmla="*/ 1477780 w 3403681"/>
              <a:gd name="connsiteY1" fmla="*/ 0 h 1901009"/>
              <a:gd name="connsiteX2" fmla="*/ 3403681 w 3403681"/>
              <a:gd name="connsiteY2" fmla="*/ 7036 h 1901009"/>
              <a:gd name="connsiteX3" fmla="*/ 2050241 w 3403681"/>
              <a:gd name="connsiteY3" fmla="*/ 1901009 h 1901009"/>
              <a:gd name="connsiteX4" fmla="*/ 0 w 3403681"/>
              <a:gd name="connsiteY4" fmla="*/ 1901009 h 1901009"/>
              <a:gd name="connsiteX0" fmla="*/ 0 w 3403681"/>
              <a:gd name="connsiteY0" fmla="*/ 1901009 h 1901009"/>
              <a:gd name="connsiteX1" fmla="*/ 2600441 w 3403681"/>
              <a:gd name="connsiteY1" fmla="*/ 0 h 1901009"/>
              <a:gd name="connsiteX2" fmla="*/ 3403681 w 3403681"/>
              <a:gd name="connsiteY2" fmla="*/ 7036 h 1901009"/>
              <a:gd name="connsiteX3" fmla="*/ 2050241 w 3403681"/>
              <a:gd name="connsiteY3" fmla="*/ 1901009 h 1901009"/>
              <a:gd name="connsiteX4" fmla="*/ 0 w 3403681"/>
              <a:gd name="connsiteY4" fmla="*/ 1901009 h 1901009"/>
              <a:gd name="connsiteX0" fmla="*/ 0 w 2219924"/>
              <a:gd name="connsiteY0" fmla="*/ 1893389 h 1901009"/>
              <a:gd name="connsiteX1" fmla="*/ 1416684 w 2219924"/>
              <a:gd name="connsiteY1" fmla="*/ 0 h 1901009"/>
              <a:gd name="connsiteX2" fmla="*/ 2219924 w 2219924"/>
              <a:gd name="connsiteY2" fmla="*/ 7036 h 1901009"/>
              <a:gd name="connsiteX3" fmla="*/ 866484 w 2219924"/>
              <a:gd name="connsiteY3" fmla="*/ 1901009 h 1901009"/>
              <a:gd name="connsiteX4" fmla="*/ 0 w 2219924"/>
              <a:gd name="connsiteY4" fmla="*/ 1893389 h 1901009"/>
              <a:gd name="connsiteX0" fmla="*/ 0 w 2219924"/>
              <a:gd name="connsiteY0" fmla="*/ 1893389 h 1893389"/>
              <a:gd name="connsiteX1" fmla="*/ 1416684 w 2219924"/>
              <a:gd name="connsiteY1" fmla="*/ 0 h 1893389"/>
              <a:gd name="connsiteX2" fmla="*/ 2219924 w 2219924"/>
              <a:gd name="connsiteY2" fmla="*/ 7036 h 1893389"/>
              <a:gd name="connsiteX3" fmla="*/ 1233803 w 2219924"/>
              <a:gd name="connsiteY3" fmla="*/ 1388131 h 1893389"/>
              <a:gd name="connsiteX4" fmla="*/ 0 w 2219924"/>
              <a:gd name="connsiteY4" fmla="*/ 1893389 h 1893389"/>
              <a:gd name="connsiteX0" fmla="*/ 0 w 1852605"/>
              <a:gd name="connsiteY0" fmla="*/ 1425765 h 1425765"/>
              <a:gd name="connsiteX1" fmla="*/ 1049365 w 1852605"/>
              <a:gd name="connsiteY1" fmla="*/ 0 h 1425765"/>
              <a:gd name="connsiteX2" fmla="*/ 1852605 w 1852605"/>
              <a:gd name="connsiteY2" fmla="*/ 7036 h 1425765"/>
              <a:gd name="connsiteX3" fmla="*/ 866484 w 1852605"/>
              <a:gd name="connsiteY3" fmla="*/ 1388131 h 1425765"/>
              <a:gd name="connsiteX4" fmla="*/ 0 w 1852605"/>
              <a:gd name="connsiteY4" fmla="*/ 1425765 h 1425765"/>
              <a:gd name="connsiteX0" fmla="*/ 0 w 1852605"/>
              <a:gd name="connsiteY0" fmla="*/ 1418729 h 1418729"/>
              <a:gd name="connsiteX1" fmla="*/ 1042562 w 1852605"/>
              <a:gd name="connsiteY1" fmla="*/ 94785 h 1418729"/>
              <a:gd name="connsiteX2" fmla="*/ 1852605 w 1852605"/>
              <a:gd name="connsiteY2" fmla="*/ 0 h 1418729"/>
              <a:gd name="connsiteX3" fmla="*/ 866484 w 1852605"/>
              <a:gd name="connsiteY3" fmla="*/ 1381095 h 1418729"/>
              <a:gd name="connsiteX4" fmla="*/ 0 w 1852605"/>
              <a:gd name="connsiteY4" fmla="*/ 1418729 h 1418729"/>
              <a:gd name="connsiteX0" fmla="*/ 0 w 1852605"/>
              <a:gd name="connsiteY0" fmla="*/ 1421994 h 1421994"/>
              <a:gd name="connsiteX1" fmla="*/ 1028958 w 1852605"/>
              <a:gd name="connsiteY1" fmla="*/ 0 h 1421994"/>
              <a:gd name="connsiteX2" fmla="*/ 1852605 w 1852605"/>
              <a:gd name="connsiteY2" fmla="*/ 3265 h 1421994"/>
              <a:gd name="connsiteX3" fmla="*/ 866484 w 1852605"/>
              <a:gd name="connsiteY3" fmla="*/ 1384360 h 1421994"/>
              <a:gd name="connsiteX4" fmla="*/ 0 w 1852605"/>
              <a:gd name="connsiteY4" fmla="*/ 1421994 h 1421994"/>
              <a:gd name="connsiteX0" fmla="*/ 0 w 1856006"/>
              <a:gd name="connsiteY0" fmla="*/ 1430042 h 1430042"/>
              <a:gd name="connsiteX1" fmla="*/ 1028958 w 1856006"/>
              <a:gd name="connsiteY1" fmla="*/ 8048 h 1430042"/>
              <a:gd name="connsiteX2" fmla="*/ 1856006 w 1856006"/>
              <a:gd name="connsiteY2" fmla="*/ 0 h 1430042"/>
              <a:gd name="connsiteX3" fmla="*/ 866484 w 1856006"/>
              <a:gd name="connsiteY3" fmla="*/ 1392408 h 1430042"/>
              <a:gd name="connsiteX4" fmla="*/ 0 w 1856006"/>
              <a:gd name="connsiteY4" fmla="*/ 1430042 h 1430042"/>
              <a:gd name="connsiteX0" fmla="*/ 0 w 1852605"/>
              <a:gd name="connsiteY0" fmla="*/ 1426271 h 1426271"/>
              <a:gd name="connsiteX1" fmla="*/ 1028958 w 1852605"/>
              <a:gd name="connsiteY1" fmla="*/ 4277 h 1426271"/>
              <a:gd name="connsiteX2" fmla="*/ 1852605 w 1852605"/>
              <a:gd name="connsiteY2" fmla="*/ 0 h 1426271"/>
              <a:gd name="connsiteX3" fmla="*/ 866484 w 1852605"/>
              <a:gd name="connsiteY3" fmla="*/ 1388637 h 1426271"/>
              <a:gd name="connsiteX4" fmla="*/ 0 w 1852605"/>
              <a:gd name="connsiteY4" fmla="*/ 1426271 h 1426271"/>
              <a:gd name="connsiteX0" fmla="*/ 0 w 1832198"/>
              <a:gd name="connsiteY0" fmla="*/ 1392331 h 1392331"/>
              <a:gd name="connsiteX1" fmla="*/ 1008551 w 1832198"/>
              <a:gd name="connsiteY1" fmla="*/ 4277 h 1392331"/>
              <a:gd name="connsiteX2" fmla="*/ 1832198 w 1832198"/>
              <a:gd name="connsiteY2" fmla="*/ 0 h 1392331"/>
              <a:gd name="connsiteX3" fmla="*/ 846077 w 1832198"/>
              <a:gd name="connsiteY3" fmla="*/ 1388637 h 1392331"/>
              <a:gd name="connsiteX4" fmla="*/ 0 w 1832198"/>
              <a:gd name="connsiteY4" fmla="*/ 1392331 h 1392331"/>
              <a:gd name="connsiteX0" fmla="*/ 58 w 1832256"/>
              <a:gd name="connsiteY0" fmla="*/ 1392331 h 1392331"/>
              <a:gd name="connsiteX1" fmla="*/ 1008609 w 1832256"/>
              <a:gd name="connsiteY1" fmla="*/ 4277 h 1392331"/>
              <a:gd name="connsiteX2" fmla="*/ 1832256 w 1832256"/>
              <a:gd name="connsiteY2" fmla="*/ 0 h 1392331"/>
              <a:gd name="connsiteX3" fmla="*/ 846135 w 1832256"/>
              <a:gd name="connsiteY3" fmla="*/ 1388637 h 1392331"/>
              <a:gd name="connsiteX4" fmla="*/ 58 w 1832256"/>
              <a:gd name="connsiteY4" fmla="*/ 1392331 h 1392331"/>
              <a:gd name="connsiteX0" fmla="*/ 58 w 1832256"/>
              <a:gd name="connsiteY0" fmla="*/ 1392331 h 1392331"/>
              <a:gd name="connsiteX1" fmla="*/ 1008609 w 1832256"/>
              <a:gd name="connsiteY1" fmla="*/ 4277 h 1392331"/>
              <a:gd name="connsiteX2" fmla="*/ 1832256 w 1832256"/>
              <a:gd name="connsiteY2" fmla="*/ 0 h 1392331"/>
              <a:gd name="connsiteX3" fmla="*/ 846135 w 1832256"/>
              <a:gd name="connsiteY3" fmla="*/ 1388637 h 1392331"/>
              <a:gd name="connsiteX4" fmla="*/ 58 w 1832256"/>
              <a:gd name="connsiteY4" fmla="*/ 1392331 h 1392331"/>
              <a:gd name="connsiteX0" fmla="*/ 58 w 1832256"/>
              <a:gd name="connsiteY0" fmla="*/ 1392331 h 1392331"/>
              <a:gd name="connsiteX1" fmla="*/ 1008609 w 1832256"/>
              <a:gd name="connsiteY1" fmla="*/ 4277 h 1392331"/>
              <a:gd name="connsiteX2" fmla="*/ 1832256 w 1832256"/>
              <a:gd name="connsiteY2" fmla="*/ 0 h 1392331"/>
              <a:gd name="connsiteX3" fmla="*/ 846135 w 1832256"/>
              <a:gd name="connsiteY3" fmla="*/ 1388637 h 1392331"/>
              <a:gd name="connsiteX4" fmla="*/ 58 w 1832256"/>
              <a:gd name="connsiteY4" fmla="*/ 1392331 h 1392331"/>
              <a:gd name="connsiteX0" fmla="*/ 58 w 1832256"/>
              <a:gd name="connsiteY0" fmla="*/ 1392331 h 1392331"/>
              <a:gd name="connsiteX1" fmla="*/ 1008609 w 1832256"/>
              <a:gd name="connsiteY1" fmla="*/ 4277 h 1392331"/>
              <a:gd name="connsiteX2" fmla="*/ 1832256 w 1832256"/>
              <a:gd name="connsiteY2" fmla="*/ 0 h 1392331"/>
              <a:gd name="connsiteX3" fmla="*/ 846135 w 1832256"/>
              <a:gd name="connsiteY3" fmla="*/ 1388637 h 1392331"/>
              <a:gd name="connsiteX4" fmla="*/ 58 w 1832256"/>
              <a:gd name="connsiteY4" fmla="*/ 1392331 h 1392331"/>
              <a:gd name="connsiteX0" fmla="*/ 58 w 1832256"/>
              <a:gd name="connsiteY0" fmla="*/ 1392331 h 1392331"/>
              <a:gd name="connsiteX1" fmla="*/ 1008609 w 1832256"/>
              <a:gd name="connsiteY1" fmla="*/ 4277 h 1392331"/>
              <a:gd name="connsiteX2" fmla="*/ 1832256 w 1832256"/>
              <a:gd name="connsiteY2" fmla="*/ 0 h 1392331"/>
              <a:gd name="connsiteX3" fmla="*/ 846135 w 1832256"/>
              <a:gd name="connsiteY3" fmla="*/ 1388637 h 1392331"/>
              <a:gd name="connsiteX4" fmla="*/ 58 w 1832256"/>
              <a:gd name="connsiteY4" fmla="*/ 1392331 h 1392331"/>
              <a:gd name="connsiteX0" fmla="*/ 58 w 1832256"/>
              <a:gd name="connsiteY0" fmla="*/ 1392331 h 1392331"/>
              <a:gd name="connsiteX1" fmla="*/ 1008609 w 1832256"/>
              <a:gd name="connsiteY1" fmla="*/ 4277 h 1392331"/>
              <a:gd name="connsiteX2" fmla="*/ 1832256 w 1832256"/>
              <a:gd name="connsiteY2" fmla="*/ 0 h 1392331"/>
              <a:gd name="connsiteX3" fmla="*/ 846135 w 1832256"/>
              <a:gd name="connsiteY3" fmla="*/ 1388637 h 1392331"/>
              <a:gd name="connsiteX4" fmla="*/ 58 w 1832256"/>
              <a:gd name="connsiteY4" fmla="*/ 1392331 h 139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2256" h="1392331">
                <a:moveTo>
                  <a:pt x="58" y="1392331"/>
                </a:moveTo>
                <a:cubicBezTo>
                  <a:pt x="-7269" y="1385956"/>
                  <a:pt x="672425" y="466962"/>
                  <a:pt x="1008609" y="4277"/>
                </a:cubicBezTo>
                <a:lnTo>
                  <a:pt x="1832256" y="0"/>
                </a:lnTo>
                <a:cubicBezTo>
                  <a:pt x="1826654" y="6568"/>
                  <a:pt x="1174842" y="925758"/>
                  <a:pt x="846135" y="1388637"/>
                </a:cubicBezTo>
                <a:lnTo>
                  <a:pt x="58" y="1392331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9E42816-F788-43C4-B1EA-B7F6DAFBA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7497724"/>
              </p:ext>
            </p:extLst>
          </p:nvPr>
        </p:nvGraphicFramePr>
        <p:xfrm>
          <a:off x="737203" y="2117999"/>
          <a:ext cx="6156102" cy="75521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00">
                  <a:extLst>
                    <a:ext uri="{9D8B030D-6E8A-4147-A177-3AD203B41FA5}">
                      <a16:colId xmlns:a16="http://schemas.microsoft.com/office/drawing/2014/main" val="450313480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470266322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1678892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Наименование, типы, марки, модели однородной продукции, составные части изделия или комплекса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Обозначение документации, по которой выпускается продукция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48890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Тройники,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Отводы,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Угольники,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Переходы,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Заглушки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Днища,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Штуцеры,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Кольца переходные,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Узлы трубопровода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 24.20.40-002-90283533-2018 «Детали трубопроводов из углеродистой, низколегированной, теплоустойчивой и коррозионностойкой стали до </a:t>
                      </a:r>
                      <a:r>
                        <a:rPr lang="en-US" sz="1013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</a:t>
                      </a:r>
                      <a:r>
                        <a:rPr lang="ru-RU" sz="1013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32 МПа (320 кгс/см2)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Технологические трубопроводы различного назначения.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Нефтяная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Газовая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Нефтеперерабатывающая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Нефтехимическая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Химическая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8835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Тройники,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Отводы,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Угольники,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Переходы,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Заглушки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Днища,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Штуцеры,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Кольца переходные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 1468-001-80998892-2009 «Детали трубопроводов из углеродистой, низколегированной, теплоустойчивой и коррозионностойкой стали до </a:t>
                      </a:r>
                      <a:r>
                        <a:rPr lang="en-US" sz="1013" kern="120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</a:t>
                      </a:r>
                      <a:r>
                        <a:rPr lang="ru-RU" sz="1013" kern="120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32 МПа (320 кгс/см2)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 3600-002-80998892-2015 «Детали соединительные для технологических трубопроводов»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Технологические трубопроводы различного назначения.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Нефтяная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Газовая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Нефтеперерабатывающая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Нефтехимическая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Химическая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5661186"/>
                  </a:ext>
                </a:extLst>
              </a:tr>
              <a:tr h="1766200">
                <a:tc rowSpan="4"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900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17375-2001 «Детали трубопроводов бесшовные приварные из углеродистой и низколегированной стали. Отводы крутоизогнутые типа 3</a:t>
                      </a:r>
                      <a:r>
                        <a:rPr lang="en-US" sz="900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900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900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ru-RU" sz="900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=1.5</a:t>
                      </a:r>
                      <a:r>
                        <a:rPr lang="en-US" sz="900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DN</a:t>
                      </a:r>
                      <a:r>
                        <a:rPr lang="ru-RU" sz="900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)»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900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30753-2001 «Детали трубопроводов бесшовные приварные из углеродистой и низколегированной стали. Отводы крутоизогнутые типа 2</a:t>
                      </a:r>
                      <a:r>
                        <a:rPr lang="en-US" sz="900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  <a:r>
                        <a:rPr lang="ru-RU" sz="900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900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ru-RU" sz="900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</a:t>
                      </a:r>
                      <a:r>
                        <a:rPr lang="en-US" sz="900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DN</a:t>
                      </a:r>
                      <a:r>
                        <a:rPr lang="ru-RU" sz="900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)»</a:t>
                      </a:r>
                    </a:p>
                  </a:txBody>
                  <a:tcPr marL="68580" marR="68580" marT="0" marB="0">
                    <a:solidFill>
                      <a:srgbClr val="CBCCD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Технологические трубопроводы различного назначения.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Нефтяная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Газовая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13" kern="1200" dirty="0">
                        <a:solidFill>
                          <a:srgbClr val="3F3F3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34921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17376-2001 «Детали трубопроводов бесшовные приварные из углеродистой и низколегированной стали. Тройники»</a:t>
                      </a:r>
                    </a:p>
                  </a:txBody>
                  <a:tcPr>
                    <a:solidFill>
                      <a:srgbClr val="CBCC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6252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>
                          <a:solidFill>
                            <a:srgbClr val="3F3F3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17378-2001 «Детали трубопроводов бесшовные приварные из углеродистой и низколегированной стали. Переходы»</a:t>
                      </a:r>
                    </a:p>
                  </a:txBody>
                  <a:tcPr>
                    <a:solidFill>
                      <a:srgbClr val="CBCC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78764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17379-2001 «Детали трубопроводов бесшовные приварные из углеродистой и низколегированной стали. Заглушки эллиптические»</a:t>
                      </a:r>
                      <a:endParaRPr lang="ru-RU" sz="900" dirty="0"/>
                    </a:p>
                  </a:txBody>
                  <a:tcPr>
                    <a:solidFill>
                      <a:srgbClr val="CBCCD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852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2393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smtClean="0"/>
              <a:pPr rtl="0"/>
              <a:t>5</a:t>
            </a:fld>
            <a:endParaRPr lang="ru-RU"/>
          </a:p>
        </p:txBody>
      </p:sp>
      <p:sp>
        <p:nvSpPr>
          <p:cNvPr id="35" name="Надпись 16">
            <a:extLst>
              <a:ext uri="{FF2B5EF4-FFF2-40B4-BE49-F238E27FC236}">
                <a16:creationId xmlns:a16="http://schemas.microsoft.com/office/drawing/2014/main" id="{C80B5C50-2DA5-4A42-940B-A7BBF889F500}"/>
              </a:ext>
            </a:extLst>
          </p:cNvPr>
          <p:cNvSpPr txBox="1"/>
          <p:nvPr/>
        </p:nvSpPr>
        <p:spPr>
          <a:xfrm>
            <a:off x="5227638" y="590110"/>
            <a:ext cx="1930984" cy="38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913" b="1" dirty="0">
                <a:solidFill>
                  <a:schemeClr val="accent1"/>
                </a:solidFill>
                <a:latin typeface="Arial Black" panose="020B0A04020102020204" pitchFamily="34" charset="0"/>
              </a:rPr>
              <a:t>NOVODETAL</a:t>
            </a:r>
            <a:endParaRPr lang="ru-RU" sz="1913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9E42816-F788-43C4-B1EA-B7F6DAFBA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422167"/>
              </p:ext>
            </p:extLst>
          </p:nvPr>
        </p:nvGraphicFramePr>
        <p:xfrm>
          <a:off x="730386" y="1097757"/>
          <a:ext cx="6156102" cy="6696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00">
                  <a:extLst>
                    <a:ext uri="{9D8B030D-6E8A-4147-A177-3AD203B41FA5}">
                      <a16:colId xmlns:a16="http://schemas.microsoft.com/office/drawing/2014/main" val="450313480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470266322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1678892319"/>
                    </a:ext>
                  </a:extLst>
                </a:gridCol>
              </a:tblGrid>
              <a:tr h="597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Наименование, типы, марки, модели однородной продукции, составные части изделия или комплекса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Обозначение документации, по которой выпускается продукция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4889066"/>
                  </a:ext>
                </a:extLst>
              </a:tr>
              <a:tr h="2417104"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Тройники,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Отводы,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Угольники,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Переходы,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Вставки переходные,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Кольца переходные,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Заглушки эллиптические,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Заглушки точеные,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Вельдолеты,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Соколеты,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Фланцы,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Заглушки фланцевые,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Обтюраторы для фланцев,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Штуцеры,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Патрубки,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Бобышки,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ТТ 94.155-МР «Альбом чертежей соединительных деталей трубопроводов обустройства Оренбургского ГКМ»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Внутри- и внеплощадочные промысловые трубопроводы.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8835969"/>
                  </a:ext>
                </a:extLst>
              </a:tr>
              <a:tr h="1355727"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Заглушки эллиптические.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Переходы,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Тройники,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Отводы.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Узлы трубопровода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 3600-010-78786272-2012 «Детали трубопроводов соединительные до </a:t>
                      </a:r>
                      <a:r>
                        <a:rPr lang="en-US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32 МПа (320 кгс/см2)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Технологические трубопроводы различного назначения.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Нефтяная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Газовая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Нефтеперерабатывающая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Нефтехимическая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Химическая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Энергетическая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5661186"/>
                  </a:ext>
                </a:extLst>
              </a:tr>
              <a:tr h="1355727"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Заглушки поворотные,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Заглушки эллиптические,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Заглушки цилиндрические,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Отводы,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Переходы,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Тройники,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Угольники,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Штуцеры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ТУ 3600-010-88626180-2012 «Детали трубопроводов соединительные из стали на рабочее давление до32 МПа (320 кгс/см2)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Технологические трубопроводы различного назначения.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Нефтяная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Газовая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Нефтеперерабатывающая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Нефтехимическая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Химическая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Энергетическая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3349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6302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smtClean="0"/>
              <a:pPr rtl="0"/>
              <a:t>6</a:t>
            </a:fld>
            <a:endParaRPr lang="ru-RU"/>
          </a:p>
        </p:txBody>
      </p:sp>
      <p:sp>
        <p:nvSpPr>
          <p:cNvPr id="35" name="Надпись 16">
            <a:extLst>
              <a:ext uri="{FF2B5EF4-FFF2-40B4-BE49-F238E27FC236}">
                <a16:creationId xmlns:a16="http://schemas.microsoft.com/office/drawing/2014/main" id="{C80B5C50-2DA5-4A42-940B-A7BBF889F500}"/>
              </a:ext>
            </a:extLst>
          </p:cNvPr>
          <p:cNvSpPr txBox="1"/>
          <p:nvPr/>
        </p:nvSpPr>
        <p:spPr>
          <a:xfrm>
            <a:off x="5227638" y="590110"/>
            <a:ext cx="1930984" cy="38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913" b="1" dirty="0">
                <a:solidFill>
                  <a:schemeClr val="accent1"/>
                </a:solidFill>
                <a:latin typeface="Arial Black" panose="020B0A04020102020204" pitchFamily="34" charset="0"/>
              </a:rPr>
              <a:t>NOVODETAL</a:t>
            </a:r>
            <a:endParaRPr lang="ru-RU" sz="1913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9E42816-F788-43C4-B1EA-B7F6DAFBA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450118"/>
              </p:ext>
            </p:extLst>
          </p:nvPr>
        </p:nvGraphicFramePr>
        <p:xfrm>
          <a:off x="720725" y="1097757"/>
          <a:ext cx="6156102" cy="8106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00">
                  <a:extLst>
                    <a:ext uri="{9D8B030D-6E8A-4147-A177-3AD203B41FA5}">
                      <a16:colId xmlns:a16="http://schemas.microsoft.com/office/drawing/2014/main" val="450313480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470266322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1678892319"/>
                    </a:ext>
                  </a:extLst>
                </a:gridCol>
              </a:tblGrid>
              <a:tr h="597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Наименование, типы, марки, модели однородной продукции, составные части изделия или комплекса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Обозначение документации, по которой выпускается продукция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4889066"/>
                  </a:ext>
                </a:extLst>
              </a:tr>
              <a:tr h="2417104"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Фланцы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33259-2015 «Фланцы арматуры, соединительных частей и трубопроводов на номинальное давление до </a:t>
                      </a:r>
                      <a:r>
                        <a:rPr lang="en-US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PN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250. Конструкция и размеры и общие технические требования»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28759.1-90 «Фланцы сосудов и аппаратов»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28759.2-90 «Фланцы сосудов и аппаратов стальные плоские приварные»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28759.3 «Фланцы сосудов и аппаратов стальные приварные встык»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28759.4 «Фланцы сосудов и аппаратов стальные приварные встык под прокладку восьмиугольного сечения»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Технологические трубопроводы различного назначения.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Нефтяная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Газовая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Нефтеперерабатывающая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Нефтехимическая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Химическая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8835969"/>
                  </a:ext>
                </a:extLst>
              </a:tr>
              <a:tr h="1355727"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Заглушка фланцевая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ATK 24.200.02-90 «Заглушки фланцевые стальные. Конструкция, размеры и технические требования»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Технологические трубопроводы различного назначения.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Нефтяная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Газовая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Нефтеперерабатывающая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Нефтехимическая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Химическая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5661186"/>
                  </a:ext>
                </a:extLst>
              </a:tr>
              <a:tr h="1355727"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Заглушка поворотная для фланцев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АТК 26-18-5-93 «Заглушки поворотные для фланцев арматуры. Конструкция, размеры и технические требования»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Технологические трубопроводы различного назначения.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Нефтяная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Газовая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Нефтеперерабатывающая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Нефтехимическая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Химическая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3349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Фланцы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Фланцы глухие (заглушки)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en-US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ASMEB</a:t>
                      </a: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16.5 «Фланцы для труб и фланцевые фитинги с </a:t>
                      </a:r>
                      <a:r>
                        <a:rPr lang="en-US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NPS</a:t>
                      </a: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½ по </a:t>
                      </a:r>
                      <a:r>
                        <a:rPr lang="en-US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NPS</a:t>
                      </a: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24 (метрический / дюймовый стандарт)»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Технологические трубопроводы различного назначения.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Нефтяная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Газовая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Нефтеперерабатывающая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Нефтехимическая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Химическая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7031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642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smtClean="0"/>
              <a:pPr rtl="0"/>
              <a:t>7</a:t>
            </a:fld>
            <a:endParaRPr lang="ru-RU"/>
          </a:p>
        </p:txBody>
      </p:sp>
      <p:sp>
        <p:nvSpPr>
          <p:cNvPr id="35" name="Надпись 16">
            <a:extLst>
              <a:ext uri="{FF2B5EF4-FFF2-40B4-BE49-F238E27FC236}">
                <a16:creationId xmlns:a16="http://schemas.microsoft.com/office/drawing/2014/main" id="{C80B5C50-2DA5-4A42-940B-A7BBF889F500}"/>
              </a:ext>
            </a:extLst>
          </p:cNvPr>
          <p:cNvSpPr txBox="1"/>
          <p:nvPr/>
        </p:nvSpPr>
        <p:spPr>
          <a:xfrm>
            <a:off x="5227638" y="590110"/>
            <a:ext cx="1930984" cy="38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913" b="1" dirty="0">
                <a:solidFill>
                  <a:schemeClr val="accent1"/>
                </a:solidFill>
                <a:latin typeface="Arial Black" panose="020B0A04020102020204" pitchFamily="34" charset="0"/>
              </a:rPr>
              <a:t>NOVODETAL</a:t>
            </a:r>
            <a:endParaRPr lang="ru-RU" sz="1913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9E42816-F788-43C4-B1EA-B7F6DAFBA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489066"/>
              </p:ext>
            </p:extLst>
          </p:nvPr>
        </p:nvGraphicFramePr>
        <p:xfrm>
          <a:off x="720725" y="1097756"/>
          <a:ext cx="6156102" cy="7749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00">
                  <a:extLst>
                    <a:ext uri="{9D8B030D-6E8A-4147-A177-3AD203B41FA5}">
                      <a16:colId xmlns:a16="http://schemas.microsoft.com/office/drawing/2014/main" val="450313480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470266322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1678892319"/>
                    </a:ext>
                  </a:extLst>
                </a:gridCol>
              </a:tblGrid>
              <a:tr h="597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Наименование, типы, марки, модели однородной продукции, составные части изделия или комплекса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Обозначение документации, по которой выпускается продукция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4889066"/>
                  </a:ext>
                </a:extLst>
              </a:tr>
              <a:tr h="14190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Фланцы больших диаметров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en-US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ASMEB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16.47 «Фланцы стальные большого диаметра с </a:t>
                      </a:r>
                      <a:r>
                        <a:rPr lang="en-US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NPS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26 по  </a:t>
                      </a:r>
                      <a:r>
                        <a:rPr lang="en-US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NPS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60 (метрический / дюймовый стандарт)»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Технологические трубопроводы различного назначения.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Нефтяная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Газовая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Нефтеперерабатывающая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Нефтехимическая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Химическая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8835969"/>
                  </a:ext>
                </a:extLst>
              </a:tr>
              <a:tr h="13557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Стальные фланцы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DIN EN 1092-1 «Фланцы и их соединения - Круглые фланцы для труб, фитингов/ Часть 1: Стальные фланцы»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Технологические трубопроводы различного назначения.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Нефтяная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Газовая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Нефтеперерабатывающая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Нефтехимическая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Химическая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5661186"/>
                  </a:ext>
                </a:extLst>
              </a:tr>
              <a:tr h="13557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Заглушка поворотная для фланцев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en-US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ASMEB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16.48 «Заглушки поворотные и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межфланцевые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фланцев с </a:t>
                      </a:r>
                      <a:r>
                        <a:rPr lang="en-US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NPS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½ по </a:t>
                      </a:r>
                      <a:r>
                        <a:rPr lang="en-US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NPS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24 (метрический / дюймовый стандарт)»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Технологические трубопроводы различного назначения.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Нефтяная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Газовая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Нефтеперерабатывающая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Нефтехимическая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Химическая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3349219"/>
                  </a:ext>
                </a:extLst>
              </a:tr>
              <a:tr h="1355727"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Отводы,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Тройники,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Крестообразные соединения,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Заглушки эллиптические,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Переходы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en-US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ASMEB</a:t>
                      </a: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16.9 «Штампованные продольношовные сварные фитинги заводского изготовления»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Технологические трубопроводы различного назначения.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Нефтяная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Газовая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Нефтеперерабатывающая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Нефтехимическая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Химическая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7031312"/>
                  </a:ext>
                </a:extLst>
              </a:tr>
              <a:tr h="1355727"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Фланцы  резьбовые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9399-81 «Фланцы стальные резьбовые на Ру 20-100 МПа (200-1000 кгс/см2). Технические условия»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Технологические трубопроводы различного назначения.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Нефтяная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Газовая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Нефтеперерабатывающая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Нефтехимическая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Химическая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1963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707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smtClean="0"/>
              <a:pPr rtl="0"/>
              <a:t>8</a:t>
            </a:fld>
            <a:endParaRPr lang="ru-RU"/>
          </a:p>
        </p:txBody>
      </p:sp>
      <p:sp>
        <p:nvSpPr>
          <p:cNvPr id="35" name="Надпись 16">
            <a:extLst>
              <a:ext uri="{FF2B5EF4-FFF2-40B4-BE49-F238E27FC236}">
                <a16:creationId xmlns:a16="http://schemas.microsoft.com/office/drawing/2014/main" id="{C80B5C50-2DA5-4A42-940B-A7BBF889F500}"/>
              </a:ext>
            </a:extLst>
          </p:cNvPr>
          <p:cNvSpPr txBox="1"/>
          <p:nvPr/>
        </p:nvSpPr>
        <p:spPr>
          <a:xfrm>
            <a:off x="5227638" y="590110"/>
            <a:ext cx="1930984" cy="38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913" b="1" dirty="0">
                <a:solidFill>
                  <a:schemeClr val="accent1"/>
                </a:solidFill>
                <a:latin typeface="Arial Black" panose="020B0A04020102020204" pitchFamily="34" charset="0"/>
              </a:rPr>
              <a:t>NOVODETAL</a:t>
            </a:r>
            <a:endParaRPr lang="ru-RU" sz="1913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9E42816-F788-43C4-B1EA-B7F6DAFBA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4861128"/>
              </p:ext>
            </p:extLst>
          </p:nvPr>
        </p:nvGraphicFramePr>
        <p:xfrm>
          <a:off x="720725" y="1097757"/>
          <a:ext cx="6156102" cy="8767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00">
                  <a:extLst>
                    <a:ext uri="{9D8B030D-6E8A-4147-A177-3AD203B41FA5}">
                      <a16:colId xmlns:a16="http://schemas.microsoft.com/office/drawing/2014/main" val="450313480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470266322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1678892319"/>
                    </a:ext>
                  </a:extLst>
                </a:gridCol>
              </a:tblGrid>
              <a:tr h="597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Наименование, типы, марки, модели однородной продукции, составные части изделия или комплекса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Обозначение документации, по которой выпускается продукция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4889066"/>
                  </a:ext>
                </a:extLst>
              </a:tr>
              <a:tr h="1059019"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Линзы уплотнительные жесткие и компенсирующие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ГОСТ 10493-81 «Линзы уплотнительные жесткие и компенсирующие на </a:t>
                      </a:r>
                      <a:r>
                        <a:rPr lang="ru-RU" sz="1000" kern="1200" dirty="0" err="1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</a:t>
                      </a: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20-100 МПа (200-1000 кгс/см2). Технические условия»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Нефтяная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Газовая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Нефтеперерабатывающая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Нефтехимическая</a:t>
                      </a:r>
                    </a:p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00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Химическая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8835969"/>
                  </a:ext>
                </a:extLst>
              </a:tr>
              <a:tr h="278359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Глухие линзы с указателем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ГОСТ 22791-83 «Сборочные единицы и детали трубопроводов. Линзы глухие с указателем на  </a:t>
                      </a:r>
                      <a:r>
                        <a:rPr lang="ru-RU" sz="1000" dirty="0" err="1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Ру</a:t>
                      </a:r>
                      <a:r>
                        <a:rPr lang="ru-RU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св. 10 до 100 МПа (св. 100 до 1000 кгс/см2). Конструкция и размеры»</a:t>
                      </a:r>
                    </a:p>
                  </a:txBody>
                  <a:tcPr marL="68580" marR="68580" marT="0" marB="0"/>
                </a:tc>
                <a:tc rowSpan="1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Технологические трубопроводы различного назначения.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Нефтяная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Газовая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Нефтеперерабатывающая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Нефтехимическая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Химическая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566118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22792-83 «Сборочные единицы и детали трубопроводов. Штуцера на 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св. 10 до 100 МПа (св. 100 до 1000 кгс/см</a:t>
                      </a:r>
                      <a:r>
                        <a:rPr lang="ru-RU" sz="1013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Конструкция и размеры»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918901"/>
                  </a:ext>
                </a:extLst>
              </a:tr>
              <a:tr h="79725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00" dirty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Штуцеры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624287"/>
                  </a:ext>
                </a:extLst>
              </a:tr>
              <a:tr h="1488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22793-83 «Сборочные единицы и детали трубопроводов. Отводы гнутые на 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св. 10 до 100 МПа (св. 100 до 1000 кгс/см</a:t>
                      </a:r>
                      <a:r>
                        <a:rPr lang="ru-RU" sz="1013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Конструкция и размеры»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12970"/>
                  </a:ext>
                </a:extLst>
              </a:tr>
              <a:tr h="72849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Отводы гнутые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499901"/>
                  </a:ext>
                </a:extLst>
              </a:tr>
              <a:tr h="217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22794-83 «Сборочные единицы и детали трубопроводов. Колена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суглом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90 градусов с фланцами на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св. 10 до 100 МПа(св. 100 до 1000 кгс/см кв.). Конструкция и размеры»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880546"/>
                  </a:ext>
                </a:extLst>
              </a:tr>
              <a:tr h="83728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Колена с фланцами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00749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22795-83 «Сборочные единицы и детали трубопроводов. Колена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суглом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90 градусов с фланцами и опорой на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св. 10 до100 МПа (св. 100 до 1000 кгс/см кв.). Конструкция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иразмеры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623159"/>
                  </a:ext>
                </a:extLst>
              </a:tr>
              <a:tr h="9460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Колена с фланцами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14184"/>
                  </a:ext>
                </a:extLst>
              </a:tr>
              <a:tr h="278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Колена с фланцами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22796-83 «Сборочные единицы и детали трубопроводов. Колена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суглом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90 градусов неравноплечие с фланцами на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св.10 до 100 МПа (св. 100 до 1000 кгс/см кв.).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Конструкцияи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размеры»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7473251"/>
                  </a:ext>
                </a:extLst>
              </a:tr>
              <a:tr h="278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Колена с фланцами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22798-83 «Сборочные единицы и детали трубопроводов. Колена двойные с фланцами на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св.10 до 100 МПа (св. 100 до 1000 кгс/см кв.).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Конструкцияи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размеры»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55111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5331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FBA1BB58-7555-4382-B178-7ED04E137E7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8699F50C-BE38-4BD0-BA84-9B090E1F2B9B}" type="slidenum">
              <a:rPr lang="ru-RU" smtClean="0"/>
              <a:pPr rtl="0"/>
              <a:t>9</a:t>
            </a:fld>
            <a:endParaRPr lang="ru-RU"/>
          </a:p>
        </p:txBody>
      </p:sp>
      <p:sp>
        <p:nvSpPr>
          <p:cNvPr id="35" name="Надпись 16">
            <a:extLst>
              <a:ext uri="{FF2B5EF4-FFF2-40B4-BE49-F238E27FC236}">
                <a16:creationId xmlns:a16="http://schemas.microsoft.com/office/drawing/2014/main" id="{C80B5C50-2DA5-4A42-940B-A7BBF889F500}"/>
              </a:ext>
            </a:extLst>
          </p:cNvPr>
          <p:cNvSpPr txBox="1"/>
          <p:nvPr/>
        </p:nvSpPr>
        <p:spPr>
          <a:xfrm>
            <a:off x="5227638" y="590110"/>
            <a:ext cx="1930984" cy="38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1913" b="1" dirty="0">
                <a:solidFill>
                  <a:schemeClr val="accent1"/>
                </a:solidFill>
                <a:latin typeface="Arial Black" panose="020B0A04020102020204" pitchFamily="34" charset="0"/>
              </a:rPr>
              <a:t>NOVODETAL</a:t>
            </a:r>
            <a:endParaRPr lang="ru-RU" sz="1913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29E42816-F788-43C4-B1EA-B7F6DAFBA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237678"/>
              </p:ext>
            </p:extLst>
          </p:nvPr>
        </p:nvGraphicFramePr>
        <p:xfrm>
          <a:off x="720725" y="1097756"/>
          <a:ext cx="6156102" cy="8112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7400">
                  <a:extLst>
                    <a:ext uri="{9D8B030D-6E8A-4147-A177-3AD203B41FA5}">
                      <a16:colId xmlns:a16="http://schemas.microsoft.com/office/drawing/2014/main" val="450313480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470266322"/>
                    </a:ext>
                  </a:extLst>
                </a:gridCol>
                <a:gridCol w="2104351">
                  <a:extLst>
                    <a:ext uri="{9D8B030D-6E8A-4147-A177-3AD203B41FA5}">
                      <a16:colId xmlns:a16="http://schemas.microsoft.com/office/drawing/2014/main" val="1678892319"/>
                    </a:ext>
                  </a:extLst>
                </a:gridCol>
              </a:tblGrid>
              <a:tr h="5976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Наименование, типы, марки, модели однородной продукции, составные части изделия или комплекса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Обозначение документации, по которой выпускается продукция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4889066"/>
                  </a:ext>
                </a:extLst>
              </a:tr>
              <a:tr h="915003"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Угольники с фланцами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22799-83 «Сборочные единицы и детали трубопроводов. Угольники с фланцами на 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св. 10 до 100 МПа (св. 100 до 1000 кгс/см</a:t>
                      </a:r>
                      <a:r>
                        <a:rPr lang="ru-RU" sz="1013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Конструкция и размеры»</a:t>
                      </a: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rowSpan="11">
                  <a:txBody>
                    <a:bodyPr/>
                    <a:lstStyle/>
                    <a:p>
                      <a:pPr marL="0" algn="just" defTabSz="514350" rtl="0" eaLnBrk="1" latinLnBrk="0" hangingPunct="1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835969"/>
                  </a:ext>
                </a:extLst>
              </a:tr>
              <a:tr h="278359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Угольники с ответвлениями и фланцами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22800-83 «Сборочные единицы и детали трубопроводов. Угольники с ответвлениями и фланцами на 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св. 10 до 100 МПа (св. 100 до 1000 кгс/см</a:t>
                      </a:r>
                      <a:r>
                        <a:rPr lang="ru-RU" sz="1013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Конструкция и размеры»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5661186"/>
                  </a:ext>
                </a:extLst>
              </a:tr>
              <a:tr h="800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22801-83 «Сборочные единицы и детали трубопроводов. Тройники переходные и проходные с фланцами на 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св. 10 до 100 МПа (св. 100 до 1000 кгс/см</a:t>
                      </a:r>
                      <a:r>
                        <a:rPr lang="ru-RU" sz="1013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Конструкция и размеры»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918901"/>
                  </a:ext>
                </a:extLst>
              </a:tr>
              <a:tr h="797255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Тройники переходные и проходные с фланцами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9624287"/>
                  </a:ext>
                </a:extLst>
              </a:tr>
              <a:tr h="1488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22802-83 «Сборочные единицы и детали трубопроводов. Тройники проходные с ответвлением и фланцами на 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св. 10 до 100 МПа (св. 100 до 1000 кгс/см</a:t>
                      </a:r>
                      <a:r>
                        <a:rPr lang="ru-RU" sz="1013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Конструкция и размеры»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112970"/>
                  </a:ext>
                </a:extLst>
              </a:tr>
              <a:tr h="72849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Тройники проходные с ответвлениями и фланцами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499901"/>
                  </a:ext>
                </a:extLst>
              </a:tr>
              <a:tr h="2175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22803-83 «Сборочные единицы и детали трубопроводов. Тройники переходные несимметричные с фланцами на 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св. 10 до 100 МПа (св. 100 до 1000 кгс/см</a:t>
                      </a:r>
                      <a:r>
                        <a:rPr lang="ru-RU" sz="1013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Конструкция и размеры»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8880546"/>
                  </a:ext>
                </a:extLst>
              </a:tr>
              <a:tr h="83728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Тройники переходные несимметричные с фланцами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7007498"/>
                  </a:ext>
                </a:extLst>
              </a:tr>
              <a:tr h="1087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22804-83 «Сборочные единицы и детали трубопроводов. Тройник переходные с фланцами на 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св. 10 до 100 МПа (св. 100 до 1000 кгс/см</a:t>
                      </a:r>
                      <a:r>
                        <a:rPr lang="ru-RU" sz="1013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Конструкция и размеры»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0623159"/>
                  </a:ext>
                </a:extLst>
              </a:tr>
              <a:tr h="94607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Тройники переходные с фланцами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14184"/>
                  </a:ext>
                </a:extLst>
              </a:tr>
              <a:tr h="2783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Тройники-вставки с фланцами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ГОСТ 22805-83  «Сборочные единицы и детали трубопроводов. Тройники-вставки с фланцами на  </a:t>
                      </a:r>
                      <a:r>
                        <a:rPr lang="ru-RU" sz="1013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св. 10 до 100 МПа (св. 100 до 1000 кгс/см</a:t>
                      </a:r>
                      <a:r>
                        <a:rPr lang="ru-RU" sz="1013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1013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 Конструкция и размеры»</a:t>
                      </a: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E7E7E9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855980" algn="l"/>
                        </a:tabLst>
                      </a:pPr>
                      <a:endParaRPr lang="ru-RU" sz="1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87473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3689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4">
      <a:dk1>
        <a:srgbClr val="3F3F3F"/>
      </a:dk1>
      <a:lt1>
        <a:srgbClr val="FFFFFF"/>
      </a:lt1>
      <a:dk2>
        <a:srgbClr val="F2F2F2"/>
      </a:dk2>
      <a:lt2>
        <a:srgbClr val="A5A5A5"/>
      </a:lt2>
      <a:accent1>
        <a:srgbClr val="00194C"/>
      </a:accent1>
      <a:accent2>
        <a:srgbClr val="EAB200"/>
      </a:accent2>
      <a:accent3>
        <a:srgbClr val="F2F2F2"/>
      </a:accent3>
      <a:accent4>
        <a:srgbClr val="954F72"/>
      </a:accent4>
      <a:accent5>
        <a:srgbClr val="00843B"/>
      </a:accent5>
      <a:accent6>
        <a:srgbClr val="014067"/>
      </a:accent6>
      <a:hlink>
        <a:srgbClr val="00194C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06_TF00951641.potx" id="{D61D9B98-77EB-4AFD-A5C1-4C81238E65A1}" vid="{ED9A72C6-E22F-4D0A-8A23-0B9FD3BEF39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4D15D6-87BC-477C-8E91-9F90829C2FC8}">
  <ds:schemaRefs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6dc4bcd6-49db-4c07-9060-8acfc67cef9f"/>
    <ds:schemaRef ds:uri="http://schemas.microsoft.com/office/2006/documentManagement/types"/>
    <ds:schemaRef ds:uri="http://schemas.microsoft.com/office/infopath/2007/PartnerControls"/>
    <ds:schemaRef ds:uri="fb0879af-3eba-417a-a55a-ffe6dcd6ca7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19A80A7-0DD1-4CF4-ABD5-362A6549C5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9AA90D-A39D-4F83-B1BD-92099B1CAD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Светлая презентация с шестиугольником</Template>
  <TotalTime>0</TotalTime>
  <Words>5666</Words>
  <Application>Microsoft Office PowerPoint</Application>
  <PresentationFormat>Произвольный</PresentationFormat>
  <Paragraphs>677</Paragraphs>
  <Slides>27</Slides>
  <Notes>27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4" baseType="lpstr">
      <vt:lpstr>Arial</vt:lpstr>
      <vt:lpstr>Arial Black</vt:lpstr>
      <vt:lpstr>Calibri</vt:lpstr>
      <vt:lpstr>Gill Sans SemiBold</vt:lpstr>
      <vt:lpstr>Times New Roman</vt:lpstr>
      <vt:lpstr>Тема Office</vt:lpstr>
      <vt:lpstr>Acrobat Document</vt:lpstr>
      <vt:lpstr>NOVODETAL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2019-09-22T14:34:58Z</dcterms:created>
  <dcterms:modified xsi:type="dcterms:W3CDTF">2021-02-07T13:22:47Z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